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handoutMasterIdLst>
    <p:handoutMasterId r:id="rId37"/>
  </p:handoutMasterIdLst>
  <p:sldIdLst>
    <p:sldId id="291" r:id="rId2"/>
    <p:sldId id="290" r:id="rId3"/>
    <p:sldId id="289" r:id="rId4"/>
    <p:sldId id="261" r:id="rId5"/>
    <p:sldId id="257" r:id="rId6"/>
    <p:sldId id="258" r:id="rId7"/>
    <p:sldId id="259" r:id="rId8"/>
    <p:sldId id="260" r:id="rId9"/>
    <p:sldId id="262" r:id="rId10"/>
    <p:sldId id="263" r:id="rId11"/>
    <p:sldId id="264" r:id="rId12"/>
    <p:sldId id="268" r:id="rId13"/>
    <p:sldId id="265" r:id="rId14"/>
    <p:sldId id="269" r:id="rId15"/>
    <p:sldId id="266" r:id="rId16"/>
    <p:sldId id="275" r:id="rId17"/>
    <p:sldId id="276" r:id="rId18"/>
    <p:sldId id="267" r:id="rId19"/>
    <p:sldId id="270" r:id="rId20"/>
    <p:sldId id="271" r:id="rId21"/>
    <p:sldId id="272" r:id="rId22"/>
    <p:sldId id="277" r:id="rId23"/>
    <p:sldId id="281" r:id="rId24"/>
    <p:sldId id="273" r:id="rId25"/>
    <p:sldId id="278" r:id="rId26"/>
    <p:sldId id="279" r:id="rId27"/>
    <p:sldId id="282" r:id="rId28"/>
    <p:sldId id="283" r:id="rId29"/>
    <p:sldId id="274" r:id="rId30"/>
    <p:sldId id="280" r:id="rId31"/>
    <p:sldId id="284" r:id="rId32"/>
    <p:sldId id="285" r:id="rId33"/>
    <p:sldId id="286" r:id="rId34"/>
    <p:sldId id="287" r:id="rId35"/>
    <p:sldId id="288"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7" d="100"/>
          <a:sy n="107" d="100"/>
        </p:scale>
        <p:origin x="-102"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44274E-BB81-4B07-9220-9C37FDF6050A}" type="datetimeFigureOut">
              <a:rPr lang="en-US" smtClean="0"/>
              <a:t>7/18/2017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6FD5DFE-0E96-400B-AAE3-5BDFAFED7AFD}" type="slidenum">
              <a:rPr lang="en-US" smtClean="0"/>
              <a:t>‹#›</a:t>
            </a:fld>
            <a:endParaRPr lang="en-US"/>
          </a:p>
        </p:txBody>
      </p:sp>
    </p:spTree>
    <p:extLst>
      <p:ext uri="{BB962C8B-B14F-4D97-AF65-F5344CB8AC3E}">
        <p14:creationId xmlns:p14="http://schemas.microsoft.com/office/powerpoint/2010/main" val="4765213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332535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0E258-DCFA-4767-AF1D-7963DCBDC302}"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371061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240825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56098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487815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74830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1796554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1306463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404754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252198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315564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E0E258-DCFA-4767-AF1D-7963DCBDC302}"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201436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E0E258-DCFA-4767-AF1D-7963DCBDC302}" type="datetimeFigureOut">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26109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303832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11913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1E0E258-DCFA-4767-AF1D-7963DCBDC302}" type="datetimeFigureOut">
              <a:rPr lang="en-US" smtClean="0"/>
              <a:t>7/18/2017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282583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0E258-DCFA-4767-AF1D-7963DCBDC302}"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7036B-3DE7-4961-AEFE-DD2CD5602CA9}" type="slidenum">
              <a:rPr lang="en-US" smtClean="0"/>
              <a:t>‹#›</a:t>
            </a:fld>
            <a:endParaRPr lang="en-US"/>
          </a:p>
        </p:txBody>
      </p:sp>
    </p:spTree>
    <p:extLst>
      <p:ext uri="{BB962C8B-B14F-4D97-AF65-F5344CB8AC3E}">
        <p14:creationId xmlns:p14="http://schemas.microsoft.com/office/powerpoint/2010/main" val="149575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1E0E258-DCFA-4767-AF1D-7963DCBDC302}" type="datetimeFigureOut">
              <a:rPr lang="en-US" smtClean="0"/>
              <a:t>7/18/2017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427036B-3DE7-4961-AEFE-DD2CD5602CA9}" type="slidenum">
              <a:rPr lang="en-US" smtClean="0"/>
              <a:t>‹#›</a:t>
            </a:fld>
            <a:endParaRPr lang="en-US"/>
          </a:p>
        </p:txBody>
      </p:sp>
    </p:spTree>
    <p:extLst>
      <p:ext uri="{BB962C8B-B14F-4D97-AF65-F5344CB8AC3E}">
        <p14:creationId xmlns:p14="http://schemas.microsoft.com/office/powerpoint/2010/main" val="4167142493"/>
      </p:ext>
    </p:extLst>
  </p:cSld>
  <p:clrMap bg1="dk1" tx1="lt1" bg2="dk2" tx2="lt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elda.rodriguez@utrgv.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txabusehotline.or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atutes.legis.state.tx.us/DOCS/FA/HTM/FA.261.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latin typeface="+mn-lt"/>
              </a:rPr>
              <a:t>WELCOME</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Nelda M. Rodriguez, LMSW</a:t>
            </a:r>
          </a:p>
          <a:p>
            <a:r>
              <a:rPr lang="en-US" dirty="0" smtClean="0"/>
              <a:t>UTRGV Social Work </a:t>
            </a:r>
            <a:r>
              <a:rPr lang="en-US" dirty="0" err="1" smtClean="0"/>
              <a:t>Deparment</a:t>
            </a:r>
            <a:endParaRPr lang="en-US" dirty="0" smtClean="0"/>
          </a:p>
          <a:p>
            <a:r>
              <a:rPr lang="en-US" dirty="0" smtClean="0"/>
              <a:t>Office: SWOT 1.218</a:t>
            </a:r>
          </a:p>
          <a:p>
            <a:r>
              <a:rPr lang="en-US" dirty="0" smtClean="0"/>
              <a:t>Tele: (956) 665-3190</a:t>
            </a:r>
          </a:p>
          <a:p>
            <a:r>
              <a:rPr lang="en-US" dirty="0" smtClean="0"/>
              <a:t>email.: </a:t>
            </a:r>
            <a:r>
              <a:rPr lang="en-US" dirty="0" smtClean="0">
                <a:hlinkClick r:id="rId2"/>
              </a:rPr>
              <a:t>nelda.rodriguez@utrgv.edu</a:t>
            </a:r>
            <a:r>
              <a:rPr lang="en-US" dirty="0" smtClean="0"/>
              <a:t> </a:t>
            </a:r>
            <a:endParaRPr lang="en-US" dirty="0"/>
          </a:p>
        </p:txBody>
      </p:sp>
    </p:spTree>
    <p:extLst>
      <p:ext uri="{BB962C8B-B14F-4D97-AF65-F5344CB8AC3E}">
        <p14:creationId xmlns:p14="http://schemas.microsoft.com/office/powerpoint/2010/main" val="1398103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Who is likely to be abused?</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Boys and girls are almost equally likely to experience neglect and physical abuse</a:t>
            </a:r>
          </a:p>
          <a:p>
            <a:r>
              <a:rPr lang="en-US" dirty="0" smtClean="0">
                <a:solidFill>
                  <a:schemeClr val="bg1"/>
                </a:solidFill>
              </a:rPr>
              <a:t>50% of victims are White</a:t>
            </a:r>
          </a:p>
          <a:p>
            <a:r>
              <a:rPr lang="en-US" dirty="0" smtClean="0">
                <a:solidFill>
                  <a:schemeClr val="bg1"/>
                </a:solidFill>
              </a:rPr>
              <a:t>25% of victims are African American</a:t>
            </a:r>
          </a:p>
          <a:p>
            <a:r>
              <a:rPr lang="en-US" dirty="0" smtClean="0">
                <a:solidFill>
                  <a:schemeClr val="bg1"/>
                </a:solidFill>
              </a:rPr>
              <a:t>15% of victims are Hispanic</a:t>
            </a:r>
          </a:p>
          <a:p>
            <a:r>
              <a:rPr lang="en-US" dirty="0" smtClean="0">
                <a:solidFill>
                  <a:schemeClr val="bg1"/>
                </a:solidFill>
              </a:rPr>
              <a:t>2% of victims are American Indian/Alaska Natives</a:t>
            </a:r>
          </a:p>
          <a:p>
            <a:r>
              <a:rPr lang="en-US" dirty="0" smtClean="0">
                <a:solidFill>
                  <a:schemeClr val="bg1"/>
                </a:solidFill>
              </a:rPr>
              <a:t>1% of victims are Asian/Pacific Islanders</a:t>
            </a:r>
          </a:p>
        </p:txBody>
      </p:sp>
    </p:spTree>
    <p:extLst>
      <p:ext uri="{BB962C8B-B14F-4D97-AF65-F5344CB8AC3E}">
        <p14:creationId xmlns:p14="http://schemas.microsoft.com/office/powerpoint/2010/main" val="3543615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Types of Child Abuse</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Neglect 63%</a:t>
            </a:r>
          </a:p>
          <a:p>
            <a:r>
              <a:rPr lang="en-US" dirty="0" smtClean="0">
                <a:solidFill>
                  <a:schemeClr val="bg1"/>
                </a:solidFill>
              </a:rPr>
              <a:t>Physical 19%</a:t>
            </a:r>
          </a:p>
          <a:p>
            <a:r>
              <a:rPr lang="en-US" dirty="0" smtClean="0">
                <a:solidFill>
                  <a:schemeClr val="bg1"/>
                </a:solidFill>
              </a:rPr>
              <a:t>Sexual  10%</a:t>
            </a:r>
          </a:p>
          <a:p>
            <a:r>
              <a:rPr lang="en-US" dirty="0" smtClean="0">
                <a:solidFill>
                  <a:schemeClr val="bg1"/>
                </a:solidFill>
              </a:rPr>
              <a:t>Emotional 8%</a:t>
            </a:r>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129" y="2052918"/>
            <a:ext cx="4694852" cy="3208149"/>
          </a:xfrm>
          <a:prstGeom prst="rect">
            <a:avLst/>
          </a:prstGeom>
        </p:spPr>
      </p:pic>
    </p:spTree>
    <p:extLst>
      <p:ext uri="{BB962C8B-B14F-4D97-AF65-F5344CB8AC3E}">
        <p14:creationId xmlns:p14="http://schemas.microsoft.com/office/powerpoint/2010/main" val="4089571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Physical Abuse</a:t>
            </a:r>
            <a:endParaRPr lang="en-US" dirty="0">
              <a:solidFill>
                <a:schemeClr val="bg1"/>
              </a:solidFill>
            </a:endParaRPr>
          </a:p>
        </p:txBody>
      </p:sp>
      <p:sp>
        <p:nvSpPr>
          <p:cNvPr id="3" name="Content Placeholder 2"/>
          <p:cNvSpPr>
            <a:spLocks noGrp="1"/>
          </p:cNvSpPr>
          <p:nvPr>
            <p:ph sz="half" idx="1"/>
          </p:nvPr>
        </p:nvSpPr>
        <p:spPr/>
        <p:txBody>
          <a:bodyPr>
            <a:normAutofit fontScale="85000" lnSpcReduction="10000"/>
          </a:bodyPr>
          <a:lstStyle/>
          <a:p>
            <a:pPr marL="0" indent="0">
              <a:buNone/>
            </a:pPr>
            <a:r>
              <a:rPr lang="en-US" b="1" dirty="0" smtClean="0">
                <a:solidFill>
                  <a:schemeClr val="bg1"/>
                </a:solidFill>
              </a:rPr>
              <a:t>Physical Indicators</a:t>
            </a:r>
          </a:p>
          <a:p>
            <a:r>
              <a:rPr lang="en-US" dirty="0" smtClean="0">
                <a:solidFill>
                  <a:schemeClr val="bg1"/>
                </a:solidFill>
              </a:rPr>
              <a:t>Unexplained bruises</a:t>
            </a:r>
          </a:p>
          <a:p>
            <a:r>
              <a:rPr lang="en-US" dirty="0" smtClean="0">
                <a:solidFill>
                  <a:schemeClr val="bg1"/>
                </a:solidFill>
              </a:rPr>
              <a:t>Burns/bruises in unusual patterns</a:t>
            </a:r>
          </a:p>
          <a:p>
            <a:r>
              <a:rPr lang="en-US" dirty="0" smtClean="0">
                <a:solidFill>
                  <a:schemeClr val="bg1"/>
                </a:solidFill>
              </a:rPr>
              <a:t>Human bites</a:t>
            </a:r>
          </a:p>
          <a:p>
            <a:r>
              <a:rPr lang="en-US" dirty="0" smtClean="0">
                <a:solidFill>
                  <a:schemeClr val="bg1"/>
                </a:solidFill>
              </a:rPr>
              <a:t>Broken bones</a:t>
            </a:r>
          </a:p>
          <a:p>
            <a:r>
              <a:rPr lang="en-US" dirty="0" smtClean="0">
                <a:solidFill>
                  <a:schemeClr val="bg1"/>
                </a:solidFill>
              </a:rPr>
              <a:t>Missing hair</a:t>
            </a:r>
          </a:p>
          <a:p>
            <a:r>
              <a:rPr lang="en-US" dirty="0" smtClean="0">
                <a:solidFill>
                  <a:schemeClr val="bg1"/>
                </a:solidFill>
              </a:rPr>
              <a:t>Scratches</a:t>
            </a:r>
          </a:p>
          <a:p>
            <a:r>
              <a:rPr lang="en-US" dirty="0" smtClean="0">
                <a:solidFill>
                  <a:schemeClr val="bg1"/>
                </a:solidFill>
              </a:rPr>
              <a:t>Frequent complaints of pain w/o obvious reasons</a:t>
            </a:r>
          </a:p>
          <a:p>
            <a:r>
              <a:rPr lang="en-US" dirty="0" smtClean="0">
                <a:solidFill>
                  <a:schemeClr val="bg1"/>
                </a:solidFill>
              </a:rPr>
              <a:t>	</a:t>
            </a:r>
          </a:p>
        </p:txBody>
      </p:sp>
      <p:sp>
        <p:nvSpPr>
          <p:cNvPr id="4" name="Content Placeholder 3"/>
          <p:cNvSpPr>
            <a:spLocks noGrp="1"/>
          </p:cNvSpPr>
          <p:nvPr>
            <p:ph sz="half" idx="2"/>
          </p:nvPr>
        </p:nvSpPr>
        <p:spPr/>
        <p:txBody>
          <a:bodyPr>
            <a:normAutofit fontScale="85000" lnSpcReduction="10000"/>
          </a:bodyPr>
          <a:lstStyle/>
          <a:p>
            <a:pPr marL="0" indent="0">
              <a:buNone/>
            </a:pPr>
            <a:r>
              <a:rPr lang="en-US" b="1" dirty="0" smtClean="0">
                <a:solidFill>
                  <a:schemeClr val="bg1"/>
                </a:solidFill>
              </a:rPr>
              <a:t>Behavioral Indicators</a:t>
            </a:r>
          </a:p>
          <a:p>
            <a:r>
              <a:rPr lang="en-US" sz="2000" dirty="0" smtClean="0">
                <a:solidFill>
                  <a:schemeClr val="bg1"/>
                </a:solidFill>
              </a:rPr>
              <a:t>Wary of physical contact with adults,</a:t>
            </a:r>
          </a:p>
          <a:p>
            <a:r>
              <a:rPr lang="en-US" sz="2000" dirty="0" smtClean="0">
                <a:solidFill>
                  <a:schemeClr val="bg1"/>
                </a:solidFill>
              </a:rPr>
              <a:t>Behavioral extremes (aggressive or withdrawn)</a:t>
            </a:r>
          </a:p>
          <a:p>
            <a:r>
              <a:rPr lang="en-US" sz="2000" dirty="0" smtClean="0">
                <a:solidFill>
                  <a:schemeClr val="bg1"/>
                </a:solidFill>
              </a:rPr>
              <a:t>Frightened of parents</a:t>
            </a:r>
          </a:p>
          <a:p>
            <a:r>
              <a:rPr lang="en-US" sz="2000" dirty="0" smtClean="0">
                <a:solidFill>
                  <a:schemeClr val="bg1"/>
                </a:solidFill>
              </a:rPr>
              <a:t>Afraid to go home</a:t>
            </a:r>
          </a:p>
          <a:p>
            <a:r>
              <a:rPr lang="en-US" sz="2000" dirty="0" smtClean="0">
                <a:solidFill>
                  <a:schemeClr val="bg1"/>
                </a:solidFill>
              </a:rPr>
              <a:t>Cheating</a:t>
            </a:r>
          </a:p>
          <a:p>
            <a:r>
              <a:rPr lang="en-US" sz="2000" dirty="0" smtClean="0">
                <a:solidFill>
                  <a:schemeClr val="bg1"/>
                </a:solidFill>
              </a:rPr>
              <a:t>Stealing</a:t>
            </a:r>
          </a:p>
          <a:p>
            <a:r>
              <a:rPr lang="en-US" sz="2000" dirty="0" smtClean="0">
                <a:solidFill>
                  <a:schemeClr val="bg1"/>
                </a:solidFill>
              </a:rPr>
              <a:t>Lying( a sign that expectations in the home are too high</a:t>
            </a:r>
          </a:p>
          <a:p>
            <a:r>
              <a:rPr lang="en-US" sz="2000" dirty="0" smtClean="0">
                <a:solidFill>
                  <a:schemeClr val="bg1"/>
                </a:solidFill>
              </a:rPr>
              <a:t>Layered clothing</a:t>
            </a:r>
          </a:p>
          <a:p>
            <a:r>
              <a:rPr lang="en-US" sz="2000" dirty="0" smtClean="0">
                <a:solidFill>
                  <a:schemeClr val="bg1"/>
                </a:solidFill>
              </a:rPr>
              <a:t>Lack of reaction to pain</a:t>
            </a:r>
            <a:endParaRPr lang="en-US" dirty="0">
              <a:solidFill>
                <a:schemeClr val="bg1"/>
              </a:solidFill>
            </a:endParaRPr>
          </a:p>
        </p:txBody>
      </p:sp>
    </p:spTree>
    <p:extLst>
      <p:ext uri="{BB962C8B-B14F-4D97-AF65-F5344CB8AC3E}">
        <p14:creationId xmlns:p14="http://schemas.microsoft.com/office/powerpoint/2010/main" val="911765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Examples of Physical Abuse</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Hitting			biting		</a:t>
            </a:r>
          </a:p>
          <a:p>
            <a:pPr marL="0" indent="0">
              <a:buNone/>
            </a:pPr>
            <a:r>
              <a:rPr lang="en-US" dirty="0" smtClean="0">
                <a:solidFill>
                  <a:schemeClr val="bg1"/>
                </a:solidFill>
              </a:rPr>
              <a:t>Choking		shaking</a:t>
            </a:r>
          </a:p>
          <a:p>
            <a:pPr marL="0" indent="0">
              <a:buNone/>
            </a:pPr>
            <a:r>
              <a:rPr lang="en-US" dirty="0" smtClean="0">
                <a:solidFill>
                  <a:schemeClr val="bg1"/>
                </a:solidFill>
              </a:rPr>
              <a:t>Kicking			missing/loosened teeth</a:t>
            </a:r>
          </a:p>
          <a:p>
            <a:pPr marL="0" indent="0">
              <a:buNone/>
            </a:pPr>
            <a:r>
              <a:rPr lang="en-US" dirty="0" smtClean="0">
                <a:solidFill>
                  <a:schemeClr val="bg1"/>
                </a:solidFill>
              </a:rPr>
              <a:t>Biting			burning</a:t>
            </a:r>
          </a:p>
          <a:p>
            <a:pPr marL="0" indent="0">
              <a:buNone/>
            </a:pPr>
            <a:r>
              <a:rPr lang="en-US" dirty="0" smtClean="0">
                <a:solidFill>
                  <a:schemeClr val="bg1"/>
                </a:solidFill>
              </a:rPr>
              <a:t>Slapping		injuries inflicted with objects</a:t>
            </a:r>
          </a:p>
          <a:p>
            <a:pPr marL="0" indent="0">
              <a:buNone/>
            </a:pPr>
            <a:r>
              <a:rPr lang="en-US" dirty="0" smtClean="0">
                <a:solidFill>
                  <a:schemeClr val="bg1"/>
                </a:solidFill>
              </a:rPr>
              <a:t>beating   </a:t>
            </a:r>
          </a:p>
          <a:p>
            <a:pPr marL="0" indent="0">
              <a:buNone/>
            </a:pPr>
            <a:r>
              <a:rPr lang="en-US" dirty="0">
                <a:solidFill>
                  <a:schemeClr val="bg1"/>
                </a:solidFill>
              </a:rPr>
              <a:t>	</a:t>
            </a:r>
            <a:r>
              <a:rPr lang="en-US" dirty="0" smtClean="0">
                <a:solidFill>
                  <a:schemeClr val="bg1"/>
                </a:solidFill>
              </a:rPr>
              <a:t>								               </a:t>
            </a:r>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0301" y="2366516"/>
            <a:ext cx="2649157" cy="3225061"/>
          </a:xfrm>
          <a:prstGeom prst="rect">
            <a:avLst/>
          </a:prstGeom>
        </p:spPr>
      </p:pic>
    </p:spTree>
    <p:extLst>
      <p:ext uri="{BB962C8B-B14F-4D97-AF65-F5344CB8AC3E}">
        <p14:creationId xmlns:p14="http://schemas.microsoft.com/office/powerpoint/2010/main" val="340804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solidFill>
                  <a:schemeClr val="bg1"/>
                </a:solidFill>
              </a:rPr>
              <a:t>Emotional Abuse</a:t>
            </a:r>
            <a:br>
              <a:rPr lang="en-US" dirty="0" smtClean="0">
                <a:solidFill>
                  <a:schemeClr val="bg1"/>
                </a:solidFill>
              </a:rPr>
            </a:br>
            <a:r>
              <a:rPr lang="en-US" sz="2000" b="1" dirty="0" smtClean="0">
                <a:solidFill>
                  <a:schemeClr val="bg1"/>
                </a:solidFill>
              </a:rPr>
              <a:t>Definition: Parental behavior such as rejecting terrorizing, ignoring, or isolating a child</a:t>
            </a:r>
            <a:endParaRPr lang="en-US" sz="2000" b="1" dirty="0">
              <a:solidFill>
                <a:schemeClr val="bg1"/>
              </a:solidFill>
            </a:endParaRPr>
          </a:p>
        </p:txBody>
      </p:sp>
      <p:sp>
        <p:nvSpPr>
          <p:cNvPr id="3" name="Content Placeholder 2"/>
          <p:cNvSpPr>
            <a:spLocks noGrp="1"/>
          </p:cNvSpPr>
          <p:nvPr>
            <p:ph sz="half" idx="1"/>
          </p:nvPr>
        </p:nvSpPr>
        <p:spPr/>
        <p:txBody>
          <a:bodyPr/>
          <a:lstStyle/>
          <a:p>
            <a:pPr marL="0" indent="0" algn="ctr">
              <a:buNone/>
            </a:pPr>
            <a:r>
              <a:rPr lang="en-US" u="sng" dirty="0" smtClean="0">
                <a:solidFill>
                  <a:schemeClr val="bg1"/>
                </a:solidFill>
              </a:rPr>
              <a:t>Physical Indicators</a:t>
            </a:r>
          </a:p>
          <a:p>
            <a:pPr marL="0" indent="0">
              <a:buNone/>
            </a:pPr>
            <a:r>
              <a:rPr lang="en-US" dirty="0" smtClean="0">
                <a:solidFill>
                  <a:schemeClr val="bg1"/>
                </a:solidFill>
              </a:rPr>
              <a:t>*speech disorders</a:t>
            </a:r>
          </a:p>
          <a:p>
            <a:pPr marL="0" indent="0">
              <a:buNone/>
            </a:pPr>
            <a:r>
              <a:rPr lang="en-US" dirty="0" smtClean="0">
                <a:solidFill>
                  <a:schemeClr val="bg1"/>
                </a:solidFill>
              </a:rPr>
              <a:t>*lags in physical development</a:t>
            </a:r>
          </a:p>
          <a:p>
            <a:pPr marL="0" indent="0">
              <a:buNone/>
            </a:pPr>
            <a:r>
              <a:rPr lang="en-US" dirty="0" smtClean="0">
                <a:solidFill>
                  <a:schemeClr val="bg1"/>
                </a:solidFill>
              </a:rPr>
              <a:t>*failure to thrive</a:t>
            </a:r>
            <a:endParaRPr lang="en-US" dirty="0">
              <a:solidFill>
                <a:schemeClr val="bg1"/>
              </a:solidFill>
            </a:endParaRPr>
          </a:p>
        </p:txBody>
      </p:sp>
      <p:sp>
        <p:nvSpPr>
          <p:cNvPr id="4" name="Content Placeholder 3"/>
          <p:cNvSpPr>
            <a:spLocks noGrp="1"/>
          </p:cNvSpPr>
          <p:nvPr>
            <p:ph sz="half" idx="2"/>
          </p:nvPr>
        </p:nvSpPr>
        <p:spPr/>
        <p:txBody>
          <a:bodyPr/>
          <a:lstStyle/>
          <a:p>
            <a:pPr marL="0" indent="0" algn="ctr">
              <a:buNone/>
            </a:pPr>
            <a:r>
              <a:rPr lang="en-US" u="sng" dirty="0" smtClean="0">
                <a:solidFill>
                  <a:schemeClr val="bg1"/>
                </a:solidFill>
              </a:rPr>
              <a:t>Behavioral Indicators</a:t>
            </a:r>
          </a:p>
          <a:p>
            <a:pPr marL="0" indent="0">
              <a:buNone/>
            </a:pPr>
            <a:r>
              <a:rPr lang="en-US" dirty="0" smtClean="0">
                <a:solidFill>
                  <a:schemeClr val="bg1"/>
                </a:solidFill>
              </a:rPr>
              <a:t>*habit disorders (sucking, biting, rocking</a:t>
            </a:r>
          </a:p>
          <a:p>
            <a:pPr marL="0" indent="0">
              <a:buNone/>
            </a:pPr>
            <a:r>
              <a:rPr lang="en-US" dirty="0" smtClean="0">
                <a:solidFill>
                  <a:schemeClr val="bg1"/>
                </a:solidFill>
              </a:rPr>
              <a:t>* Conduct disorders (withdrawal,       destructiveness, cruelty)</a:t>
            </a:r>
          </a:p>
          <a:p>
            <a:pPr marL="0" indent="0">
              <a:buNone/>
            </a:pPr>
            <a:r>
              <a:rPr lang="en-US" dirty="0" smtClean="0">
                <a:solidFill>
                  <a:schemeClr val="bg1"/>
                </a:solidFill>
              </a:rPr>
              <a:t>* sleep disorders or inhibition of play</a:t>
            </a:r>
          </a:p>
          <a:p>
            <a:pPr marL="0" indent="0">
              <a:buNone/>
            </a:pPr>
            <a:r>
              <a:rPr lang="en-US" dirty="0" smtClean="0">
                <a:solidFill>
                  <a:schemeClr val="bg1"/>
                </a:solidFill>
              </a:rPr>
              <a:t>*behavior extremes (aggressive/passive</a:t>
            </a:r>
            <a:r>
              <a:rPr lang="en-US" dirty="0" smtClean="0"/>
              <a:t>)</a:t>
            </a:r>
          </a:p>
        </p:txBody>
      </p:sp>
    </p:spTree>
    <p:extLst>
      <p:ext uri="{BB962C8B-B14F-4D97-AF65-F5344CB8AC3E}">
        <p14:creationId xmlns:p14="http://schemas.microsoft.com/office/powerpoint/2010/main" val="791606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Examples of emotional Abuse</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Ignores child’s physical/emotional needs</a:t>
            </a:r>
          </a:p>
          <a:p>
            <a:pPr marL="0" indent="0">
              <a:buNone/>
            </a:pPr>
            <a:r>
              <a:rPr lang="en-US" dirty="0" smtClean="0">
                <a:solidFill>
                  <a:schemeClr val="bg1"/>
                </a:solidFill>
              </a:rPr>
              <a:t>Rejection/withdrawal of love</a:t>
            </a:r>
          </a:p>
          <a:p>
            <a:pPr marL="0" indent="0">
              <a:buNone/>
            </a:pPr>
            <a:r>
              <a:rPr lang="en-US" dirty="0" smtClean="0">
                <a:solidFill>
                  <a:schemeClr val="bg1"/>
                </a:solidFill>
              </a:rPr>
              <a:t>Terrorizes/threatens child</a:t>
            </a:r>
          </a:p>
          <a:p>
            <a:pPr marL="0" indent="0">
              <a:buNone/>
            </a:pPr>
            <a:r>
              <a:rPr lang="en-US" dirty="0" smtClean="0">
                <a:solidFill>
                  <a:schemeClr val="bg1"/>
                </a:solidFill>
              </a:rPr>
              <a:t>Cruel, bizarre/inconsistent punishment</a:t>
            </a:r>
          </a:p>
          <a:p>
            <a:pPr marL="0" indent="0">
              <a:buNone/>
            </a:pPr>
            <a:r>
              <a:rPr lang="en-US" dirty="0" smtClean="0">
                <a:solidFill>
                  <a:schemeClr val="bg1"/>
                </a:solidFill>
              </a:rPr>
              <a:t>Isolates/restricts child for long periods </a:t>
            </a:r>
          </a:p>
          <a:p>
            <a:pPr marL="0" indent="0">
              <a:buNone/>
            </a:pPr>
            <a:r>
              <a:rPr lang="en-US" dirty="0" smtClean="0">
                <a:solidFill>
                  <a:schemeClr val="bg1"/>
                </a:solidFill>
              </a:rPr>
              <a:t>Denies child food, shelter, or sleep as a punishment</a:t>
            </a:r>
          </a:p>
          <a:p>
            <a:pPr marL="0" indent="0">
              <a:buNone/>
            </a:pPr>
            <a:r>
              <a:rPr lang="en-US" dirty="0" smtClean="0">
                <a:solidFill>
                  <a:schemeClr val="bg1"/>
                </a:solidFill>
              </a:rPr>
              <a:t>Corrupts child by encouraging antisocial/unacceptable behavior</a:t>
            </a:r>
          </a:p>
          <a:p>
            <a:pPr marL="0" indent="0">
              <a:buNone/>
            </a:pPr>
            <a:endParaRPr lang="en-US" dirty="0">
              <a:solidFill>
                <a:schemeClr val="bg1"/>
              </a:solidFill>
            </a:endParaRPr>
          </a:p>
        </p:txBody>
      </p:sp>
    </p:spTree>
    <p:extLst>
      <p:ext uri="{BB962C8B-B14F-4D97-AF65-F5344CB8AC3E}">
        <p14:creationId xmlns:p14="http://schemas.microsoft.com/office/powerpoint/2010/main" val="3565166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bg1"/>
                </a:solidFill>
              </a:rPr>
              <a:t>                                          Neglect</a:t>
            </a:r>
            <a:br>
              <a:rPr lang="en-US" sz="3600" dirty="0" smtClean="0">
                <a:solidFill>
                  <a:schemeClr val="bg1"/>
                </a:solidFill>
              </a:rPr>
            </a:br>
            <a:r>
              <a:rPr lang="en-US" sz="2000" dirty="0" smtClean="0">
                <a:solidFill>
                  <a:schemeClr val="bg1"/>
                </a:solidFill>
              </a:rPr>
              <a:t>Defined as: Failure of a parent or caretaker to provide needed, age appropriate care including food, clothing, shelter, protection from harm, hygiene, and medical care.</a:t>
            </a:r>
            <a:endParaRPr lang="en-US" sz="3600" dirty="0">
              <a:solidFill>
                <a:schemeClr val="bg1"/>
              </a:solidFill>
            </a:endParaRPr>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rPr>
              <a:t>Physical Indicators</a:t>
            </a:r>
          </a:p>
          <a:p>
            <a:r>
              <a:rPr lang="en-US" dirty="0" smtClean="0">
                <a:solidFill>
                  <a:schemeClr val="bg1"/>
                </a:solidFill>
              </a:rPr>
              <a:t>Obvious malnourishment</a:t>
            </a:r>
          </a:p>
          <a:p>
            <a:r>
              <a:rPr lang="en-US" dirty="0" smtClean="0">
                <a:solidFill>
                  <a:schemeClr val="bg1"/>
                </a:solidFill>
              </a:rPr>
              <a:t>Poor hygiene</a:t>
            </a:r>
          </a:p>
          <a:p>
            <a:r>
              <a:rPr lang="en-US" dirty="0" smtClean="0">
                <a:solidFill>
                  <a:schemeClr val="bg1"/>
                </a:solidFill>
              </a:rPr>
              <a:t>Obvious fatigue and listlessness</a:t>
            </a:r>
          </a:p>
          <a:p>
            <a:r>
              <a:rPr lang="en-US" dirty="0" smtClean="0">
                <a:solidFill>
                  <a:schemeClr val="bg1"/>
                </a:solidFill>
              </a:rPr>
              <a:t>Lack of appropriate supervision</a:t>
            </a:r>
          </a:p>
          <a:p>
            <a:r>
              <a:rPr lang="en-US" dirty="0" smtClean="0">
                <a:solidFill>
                  <a:schemeClr val="bg1"/>
                </a:solidFill>
              </a:rPr>
              <a:t>Unattended physical problems</a:t>
            </a:r>
          </a:p>
          <a:p>
            <a:r>
              <a:rPr lang="en-US" dirty="0" smtClean="0">
                <a:solidFill>
                  <a:schemeClr val="bg1"/>
                </a:solidFill>
              </a:rPr>
              <a:t>Or medical needs,</a:t>
            </a:r>
          </a:p>
          <a:p>
            <a:r>
              <a:rPr lang="en-US" dirty="0" smtClean="0">
                <a:solidFill>
                  <a:schemeClr val="bg1"/>
                </a:solidFill>
              </a:rPr>
              <a:t>Abandonment</a:t>
            </a:r>
          </a:p>
          <a:p>
            <a:r>
              <a:rPr lang="en-US" dirty="0" smtClean="0">
                <a:solidFill>
                  <a:schemeClr val="bg1"/>
                </a:solidFill>
              </a:rPr>
              <a:t>Inappropriate clothing for weather conditions</a:t>
            </a:r>
            <a:endParaRPr lang="en-US" dirty="0">
              <a:solidFill>
                <a:schemeClr val="bg1"/>
              </a:solidFill>
            </a:endParaRPr>
          </a:p>
        </p:txBody>
      </p:sp>
      <p:sp>
        <p:nvSpPr>
          <p:cNvPr id="4" name="Content Placeholder 3"/>
          <p:cNvSpPr>
            <a:spLocks noGrp="1"/>
          </p:cNvSpPr>
          <p:nvPr>
            <p:ph sz="half" idx="2"/>
          </p:nvPr>
        </p:nvSpPr>
        <p:spPr/>
        <p:txBody>
          <a:bodyPr>
            <a:normAutofit/>
          </a:bodyPr>
          <a:lstStyle/>
          <a:p>
            <a:pPr marL="0" indent="0">
              <a:buNone/>
            </a:pPr>
            <a:r>
              <a:rPr lang="en-US" u="sng" dirty="0" smtClean="0">
                <a:solidFill>
                  <a:schemeClr val="bg1"/>
                </a:solidFill>
              </a:rPr>
              <a:t>             Behavioral Indicators</a:t>
            </a:r>
          </a:p>
          <a:p>
            <a:r>
              <a:rPr lang="en-US" dirty="0" smtClean="0">
                <a:solidFill>
                  <a:schemeClr val="bg1"/>
                </a:solidFill>
              </a:rPr>
              <a:t>Begging or stealing food</a:t>
            </a:r>
          </a:p>
          <a:p>
            <a:r>
              <a:rPr lang="en-US" dirty="0" smtClean="0">
                <a:solidFill>
                  <a:schemeClr val="bg1"/>
                </a:solidFill>
              </a:rPr>
              <a:t>Frequent sleepiness</a:t>
            </a:r>
          </a:p>
          <a:p>
            <a:r>
              <a:rPr lang="en-US" dirty="0" smtClean="0">
                <a:solidFill>
                  <a:schemeClr val="bg1"/>
                </a:solidFill>
              </a:rPr>
              <a:t>Lack of appropriate supervision</a:t>
            </a:r>
          </a:p>
          <a:p>
            <a:r>
              <a:rPr lang="en-US" dirty="0" smtClean="0">
                <a:solidFill>
                  <a:schemeClr val="bg1"/>
                </a:solidFill>
              </a:rPr>
              <a:t>Unattended physical problems</a:t>
            </a:r>
          </a:p>
          <a:p>
            <a:r>
              <a:rPr lang="en-US" dirty="0" smtClean="0">
                <a:solidFill>
                  <a:schemeClr val="bg1"/>
                </a:solidFill>
              </a:rPr>
              <a:t>Or medical needs,</a:t>
            </a:r>
          </a:p>
          <a:p>
            <a:r>
              <a:rPr lang="en-US" dirty="0" smtClean="0">
                <a:solidFill>
                  <a:schemeClr val="bg1"/>
                </a:solidFill>
              </a:rPr>
              <a:t>Abandonment</a:t>
            </a:r>
          </a:p>
          <a:p>
            <a:r>
              <a:rPr lang="en-US" dirty="0" smtClean="0">
                <a:solidFill>
                  <a:schemeClr val="bg1"/>
                </a:solidFill>
              </a:rPr>
              <a:t>Inappropriate clothing for weather conditions</a:t>
            </a:r>
          </a:p>
          <a:p>
            <a:r>
              <a:rPr lang="en-US" dirty="0" smtClean="0">
                <a:solidFill>
                  <a:schemeClr val="bg1"/>
                </a:solidFill>
              </a:rPr>
              <a:t>Frequent absence or tardiness from school</a:t>
            </a:r>
          </a:p>
          <a:p>
            <a:endParaRPr lang="en-US" dirty="0" smtClean="0"/>
          </a:p>
          <a:p>
            <a:endParaRPr lang="en-US" dirty="0"/>
          </a:p>
        </p:txBody>
      </p:sp>
    </p:spTree>
    <p:extLst>
      <p:ext uri="{BB962C8B-B14F-4D97-AF65-F5344CB8AC3E}">
        <p14:creationId xmlns:p14="http://schemas.microsoft.com/office/powerpoint/2010/main" val="618984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a:t>
            </a:r>
            <a:r>
              <a:rPr lang="en-US" sz="3600" dirty="0" smtClean="0">
                <a:solidFill>
                  <a:schemeClr val="bg1"/>
                </a:solidFill>
              </a:rPr>
              <a:t>Sexual Abuse</a:t>
            </a:r>
            <a:r>
              <a:rPr lang="en-US" sz="3600" dirty="0">
                <a:solidFill>
                  <a:schemeClr val="bg1"/>
                </a:solidFill>
              </a:rPr>
              <a:t/>
            </a:r>
            <a:br>
              <a:rPr lang="en-US" sz="3600" dirty="0">
                <a:solidFill>
                  <a:schemeClr val="bg1"/>
                </a:solidFill>
              </a:rPr>
            </a:br>
            <a:r>
              <a:rPr lang="en-US" sz="2000" b="1" dirty="0" smtClean="0">
                <a:solidFill>
                  <a:schemeClr val="bg1"/>
                </a:solidFill>
              </a:rPr>
              <a:t>Defined as: any inappropriate sexual exposure or touch by an adult to a child or another child to a younger child</a:t>
            </a:r>
            <a:endParaRPr lang="en-US" sz="3600" b="1" dirty="0">
              <a:solidFill>
                <a:schemeClr val="bg1"/>
              </a:solidFill>
            </a:endParaRPr>
          </a:p>
        </p:txBody>
      </p:sp>
      <p:sp>
        <p:nvSpPr>
          <p:cNvPr id="3" name="Content Placeholder 2"/>
          <p:cNvSpPr>
            <a:spLocks noGrp="1"/>
          </p:cNvSpPr>
          <p:nvPr>
            <p:ph sz="half" idx="1"/>
          </p:nvPr>
        </p:nvSpPr>
        <p:spPr/>
        <p:txBody>
          <a:bodyPr>
            <a:normAutofit fontScale="92500" lnSpcReduction="20000"/>
          </a:bodyPr>
          <a:lstStyle/>
          <a:p>
            <a:pPr marL="0" indent="0" algn="ctr">
              <a:buNone/>
            </a:pPr>
            <a:r>
              <a:rPr lang="en-US" b="1" u="sng" dirty="0" smtClean="0">
                <a:solidFill>
                  <a:schemeClr val="bg1"/>
                </a:solidFill>
              </a:rPr>
              <a:t>Physical Indicators</a:t>
            </a:r>
          </a:p>
          <a:p>
            <a:pPr marL="0" indent="0">
              <a:buNone/>
            </a:pPr>
            <a:r>
              <a:rPr lang="en-US" b="1" dirty="0" smtClean="0">
                <a:solidFill>
                  <a:schemeClr val="bg1"/>
                </a:solidFill>
              </a:rPr>
              <a:t>Difficulty in walking/sitting</a:t>
            </a:r>
          </a:p>
          <a:p>
            <a:pPr marL="0" indent="0">
              <a:buNone/>
            </a:pPr>
            <a:r>
              <a:rPr lang="en-US" b="1" dirty="0" smtClean="0">
                <a:solidFill>
                  <a:schemeClr val="bg1"/>
                </a:solidFill>
              </a:rPr>
              <a:t>Torn/stained/bloody underclothing</a:t>
            </a:r>
          </a:p>
          <a:p>
            <a:pPr marL="0" indent="0">
              <a:buNone/>
            </a:pPr>
            <a:r>
              <a:rPr lang="en-US" b="1" dirty="0" smtClean="0">
                <a:solidFill>
                  <a:schemeClr val="bg1"/>
                </a:solidFill>
              </a:rPr>
              <a:t>Pain/itching in genital area</a:t>
            </a:r>
          </a:p>
          <a:p>
            <a:pPr marL="0" indent="0">
              <a:buNone/>
            </a:pPr>
            <a:r>
              <a:rPr lang="en-US" b="1" dirty="0" smtClean="0">
                <a:solidFill>
                  <a:schemeClr val="bg1"/>
                </a:solidFill>
              </a:rPr>
              <a:t>Bruising or bleeding in rectal/genital area</a:t>
            </a:r>
          </a:p>
          <a:p>
            <a:pPr marL="0" indent="0">
              <a:buNone/>
            </a:pPr>
            <a:r>
              <a:rPr lang="en-US" b="1" dirty="0" smtClean="0">
                <a:solidFill>
                  <a:schemeClr val="bg1"/>
                </a:solidFill>
              </a:rPr>
              <a:t>Venereal disease</a:t>
            </a:r>
          </a:p>
          <a:p>
            <a:pPr marL="0" indent="0">
              <a:buNone/>
            </a:pPr>
            <a:endParaRPr lang="en-US" dirty="0" smtClean="0"/>
          </a:p>
        </p:txBody>
      </p:sp>
      <p:sp>
        <p:nvSpPr>
          <p:cNvPr id="4" name="Content Placeholder 3"/>
          <p:cNvSpPr>
            <a:spLocks noGrp="1"/>
          </p:cNvSpPr>
          <p:nvPr>
            <p:ph sz="half" idx="2"/>
          </p:nvPr>
        </p:nvSpPr>
        <p:spPr/>
        <p:txBody>
          <a:bodyPr>
            <a:normAutofit fontScale="92500" lnSpcReduction="20000"/>
          </a:bodyPr>
          <a:lstStyle/>
          <a:p>
            <a:pPr marL="0" indent="0">
              <a:buNone/>
            </a:pPr>
            <a:r>
              <a:rPr lang="en-US" b="1" u="sng" dirty="0" smtClean="0">
                <a:solidFill>
                  <a:schemeClr val="bg1"/>
                </a:solidFill>
              </a:rPr>
              <a:t>Behavioral Indicators</a:t>
            </a:r>
          </a:p>
          <a:p>
            <a:pPr marL="0" indent="0">
              <a:buNone/>
            </a:pPr>
            <a:r>
              <a:rPr lang="en-US" b="1" dirty="0" smtClean="0">
                <a:solidFill>
                  <a:schemeClr val="bg1"/>
                </a:solidFill>
              </a:rPr>
              <a:t>Age-Inappropriate sexual knowledge/sexual touch</a:t>
            </a:r>
          </a:p>
          <a:p>
            <a:pPr marL="0" indent="0">
              <a:buNone/>
            </a:pPr>
            <a:r>
              <a:rPr lang="en-US" b="1" dirty="0" smtClean="0">
                <a:solidFill>
                  <a:schemeClr val="bg1"/>
                </a:solidFill>
              </a:rPr>
              <a:t>Abrupt change in personality</a:t>
            </a:r>
          </a:p>
          <a:p>
            <a:pPr marL="0" indent="0">
              <a:buNone/>
            </a:pPr>
            <a:r>
              <a:rPr lang="en-US" b="1" dirty="0" smtClean="0">
                <a:solidFill>
                  <a:schemeClr val="bg1"/>
                </a:solidFill>
              </a:rPr>
              <a:t>Withdrawn</a:t>
            </a:r>
          </a:p>
          <a:p>
            <a:pPr marL="0" indent="0">
              <a:buNone/>
            </a:pPr>
            <a:r>
              <a:rPr lang="en-US" b="1" dirty="0" smtClean="0">
                <a:solidFill>
                  <a:schemeClr val="bg1"/>
                </a:solidFill>
              </a:rPr>
              <a:t>Poor peer relationships</a:t>
            </a:r>
          </a:p>
          <a:p>
            <a:pPr marL="0" indent="0">
              <a:buNone/>
            </a:pPr>
            <a:r>
              <a:rPr lang="en-US" b="1" dirty="0" smtClean="0">
                <a:solidFill>
                  <a:schemeClr val="bg1"/>
                </a:solidFill>
              </a:rPr>
              <a:t>Unwilling to change for gym or participate in physical activities</a:t>
            </a:r>
          </a:p>
          <a:p>
            <a:pPr marL="0" indent="0">
              <a:buNone/>
            </a:pPr>
            <a:r>
              <a:rPr lang="en-US" b="1" dirty="0" smtClean="0">
                <a:solidFill>
                  <a:schemeClr val="bg1"/>
                </a:solidFill>
              </a:rPr>
              <a:t>Promiscuous behavior/seductive behavior</a:t>
            </a:r>
          </a:p>
          <a:p>
            <a:pPr marL="0" indent="0">
              <a:buNone/>
            </a:pPr>
            <a:r>
              <a:rPr lang="en-US" b="1" dirty="0" smtClean="0">
                <a:solidFill>
                  <a:schemeClr val="bg1"/>
                </a:solidFill>
              </a:rPr>
              <a:t>Drop in school performance/decline in school interest</a:t>
            </a:r>
          </a:p>
          <a:p>
            <a:pPr marL="0" indent="0">
              <a:buNone/>
            </a:pPr>
            <a:r>
              <a:rPr lang="en-US" b="1" dirty="0" smtClean="0">
                <a:solidFill>
                  <a:schemeClr val="bg1"/>
                </a:solidFill>
              </a:rPr>
              <a:t>Sleep disturbances</a:t>
            </a:r>
          </a:p>
          <a:p>
            <a:pPr marL="0" indent="0">
              <a:buNone/>
            </a:pPr>
            <a:r>
              <a:rPr lang="en-US" b="1" dirty="0" smtClean="0">
                <a:solidFill>
                  <a:schemeClr val="bg1"/>
                </a:solidFill>
              </a:rPr>
              <a:t>Regressive behavior( i.e. bedwetting</a:t>
            </a:r>
            <a:r>
              <a:rPr lang="en-US" dirty="0" smtClean="0"/>
              <a:t>)</a:t>
            </a:r>
          </a:p>
        </p:txBody>
      </p:sp>
    </p:spTree>
    <p:extLst>
      <p:ext uri="{BB962C8B-B14F-4D97-AF65-F5344CB8AC3E}">
        <p14:creationId xmlns:p14="http://schemas.microsoft.com/office/powerpoint/2010/main" val="3362176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Examples of sexual abuse</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b="1" dirty="0" smtClean="0">
                <a:solidFill>
                  <a:schemeClr val="bg1"/>
                </a:solidFill>
              </a:rPr>
              <a:t>Fondling</a:t>
            </a:r>
          </a:p>
          <a:p>
            <a:pPr marL="0" indent="0">
              <a:buNone/>
            </a:pPr>
            <a:r>
              <a:rPr lang="en-US" b="1" dirty="0" smtClean="0">
                <a:solidFill>
                  <a:schemeClr val="bg1"/>
                </a:solidFill>
              </a:rPr>
              <a:t>Indecent exposure</a:t>
            </a:r>
          </a:p>
          <a:p>
            <a:pPr marL="0" indent="0">
              <a:buNone/>
            </a:pPr>
            <a:r>
              <a:rPr lang="en-US" b="1" dirty="0" smtClean="0">
                <a:solidFill>
                  <a:schemeClr val="bg1"/>
                </a:solidFill>
              </a:rPr>
              <a:t>Showing pornographic materials</a:t>
            </a:r>
          </a:p>
          <a:p>
            <a:pPr marL="0" indent="0">
              <a:buNone/>
            </a:pPr>
            <a:r>
              <a:rPr lang="en-US" b="1" dirty="0" smtClean="0">
                <a:solidFill>
                  <a:schemeClr val="bg1"/>
                </a:solidFill>
              </a:rPr>
              <a:t>Touching sexual organs (child/or adult)</a:t>
            </a:r>
          </a:p>
          <a:p>
            <a:pPr marL="0" indent="0">
              <a:buNone/>
            </a:pPr>
            <a:r>
              <a:rPr lang="en-US" b="1" dirty="0" smtClean="0">
                <a:solidFill>
                  <a:schemeClr val="bg1"/>
                </a:solidFill>
              </a:rPr>
              <a:t>Attempted or actual sexual intercourse</a:t>
            </a:r>
          </a:p>
          <a:p>
            <a:pPr marL="0" indent="0">
              <a:buNone/>
            </a:pPr>
            <a:r>
              <a:rPr lang="en-US" b="1" dirty="0" smtClean="0">
                <a:solidFill>
                  <a:schemeClr val="bg1"/>
                </a:solidFill>
              </a:rPr>
              <a:t>Child prostitution</a:t>
            </a:r>
          </a:p>
          <a:p>
            <a:pPr marL="0" indent="0">
              <a:buNone/>
            </a:pPr>
            <a:r>
              <a:rPr lang="en-US" b="1" dirty="0" smtClean="0">
                <a:solidFill>
                  <a:schemeClr val="bg1"/>
                </a:solidFill>
              </a:rPr>
              <a:t>Incest</a:t>
            </a:r>
            <a:endParaRPr lang="en-US" b="1" dirty="0">
              <a:solidFill>
                <a:schemeClr val="bg1"/>
              </a:solidFill>
            </a:endParaRPr>
          </a:p>
        </p:txBody>
      </p:sp>
    </p:spTree>
    <p:extLst>
      <p:ext uri="{BB962C8B-B14F-4D97-AF65-F5344CB8AC3E}">
        <p14:creationId xmlns:p14="http://schemas.microsoft.com/office/powerpoint/2010/main" val="912086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smtClean="0">
                <a:solidFill>
                  <a:schemeClr val="bg1"/>
                </a:solidFill>
              </a:rPr>
              <a:t>Characteristics of Potentially     	      Abusive Neglectful Adults</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rPr>
              <a:t>Poor parenting skills</a:t>
            </a:r>
          </a:p>
          <a:p>
            <a:r>
              <a:rPr lang="en-US" dirty="0" smtClean="0">
                <a:solidFill>
                  <a:schemeClr val="bg1"/>
                </a:solidFill>
              </a:rPr>
              <a:t>Unreasonable expectations for child</a:t>
            </a:r>
          </a:p>
          <a:p>
            <a:r>
              <a:rPr lang="en-US" dirty="0" smtClean="0">
                <a:solidFill>
                  <a:schemeClr val="bg1"/>
                </a:solidFill>
              </a:rPr>
              <a:t>Undue fear of spoiling the child</a:t>
            </a:r>
          </a:p>
          <a:p>
            <a:r>
              <a:rPr lang="en-US" dirty="0" smtClean="0">
                <a:solidFill>
                  <a:schemeClr val="bg1"/>
                </a:solidFill>
              </a:rPr>
              <a:t>Parental attitudes/religious beliefs in necessity for harsh physical discipline</a:t>
            </a:r>
          </a:p>
          <a:p>
            <a:r>
              <a:rPr lang="en-US" dirty="0" smtClean="0">
                <a:solidFill>
                  <a:schemeClr val="bg1"/>
                </a:solidFill>
              </a:rPr>
              <a:t>Multi-generational history of violence or domestic abuse</a:t>
            </a:r>
          </a:p>
          <a:p>
            <a:r>
              <a:rPr lang="en-US" dirty="0" smtClean="0">
                <a:solidFill>
                  <a:schemeClr val="bg1"/>
                </a:solidFill>
              </a:rPr>
              <a:t>Stresses such as marital problem, presence of extended family members</a:t>
            </a:r>
          </a:p>
          <a:p>
            <a:r>
              <a:rPr lang="en-US" dirty="0" smtClean="0">
                <a:solidFill>
                  <a:schemeClr val="bg1"/>
                </a:solidFill>
              </a:rPr>
              <a:t>Lack of social contact</a:t>
            </a:r>
          </a:p>
          <a:p>
            <a:r>
              <a:rPr lang="en-US" dirty="0" smtClean="0">
                <a:solidFill>
                  <a:schemeClr val="bg1"/>
                </a:solidFill>
              </a:rPr>
              <a:t>Unemployment</a:t>
            </a:r>
          </a:p>
          <a:p>
            <a:r>
              <a:rPr lang="en-US" dirty="0" smtClean="0">
                <a:solidFill>
                  <a:schemeClr val="bg1"/>
                </a:solidFill>
              </a:rPr>
              <a:t>Poor housing and financial problems</a:t>
            </a:r>
          </a:p>
          <a:p>
            <a:r>
              <a:rPr lang="en-US" dirty="0" smtClean="0">
                <a:solidFill>
                  <a:schemeClr val="bg1"/>
                </a:solidFill>
              </a:rPr>
              <a:t>Severe emotional pressure or mental illness</a:t>
            </a:r>
            <a:endParaRPr lang="en-US" dirty="0">
              <a:solidFill>
                <a:schemeClr val="bg1"/>
              </a:solidFill>
            </a:endParaRPr>
          </a:p>
        </p:txBody>
      </p:sp>
    </p:spTree>
    <p:extLst>
      <p:ext uri="{BB962C8B-B14F-4D97-AF65-F5344CB8AC3E}">
        <p14:creationId xmlns:p14="http://schemas.microsoft.com/office/powerpoint/2010/main" val="409612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chemeClr val="bg1"/>
                </a:solidFill>
              </a:rPr>
              <a:t>How Do I know? What Do I Do?: Recognizing Signs </a:t>
            </a:r>
            <a:r>
              <a:rPr lang="en-US" sz="3200" smtClean="0">
                <a:solidFill>
                  <a:schemeClr val="bg1"/>
                </a:solidFill>
              </a:rPr>
              <a:t>of Child Abuse</a:t>
            </a:r>
            <a:endParaRPr lang="en-US" sz="3200" dirty="0">
              <a:solidFill>
                <a:schemeClr val="bg1"/>
              </a:solidFill>
            </a:endParaRPr>
          </a:p>
        </p:txBody>
      </p:sp>
      <p:sp>
        <p:nvSpPr>
          <p:cNvPr id="4" name="Content Placeholder 3"/>
          <p:cNvSpPr>
            <a:spLocks noGrp="1"/>
          </p:cNvSpPr>
          <p:nvPr>
            <p:ph idx="1"/>
          </p:nvPr>
        </p:nvSpPr>
        <p:spPr/>
        <p:txBody>
          <a:bodyPr/>
          <a:lstStyle/>
          <a:p>
            <a:endParaRPr lang="en-US" dirty="0"/>
          </a:p>
        </p:txBody>
      </p:sp>
      <p:pic>
        <p:nvPicPr>
          <p:cNvPr id="1027" name="Picture 3" descr="C:\Users\xqu679\AppData\Local\Microsoft\Windows\Temporary Internet Files\Content.IE5\IUZ0CXZ6\School_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7689" y="2441359"/>
            <a:ext cx="5095783" cy="325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239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Influence of Substance Use</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400" dirty="0" smtClean="0">
                <a:solidFill>
                  <a:schemeClr val="bg1"/>
                </a:solidFill>
              </a:rPr>
              <a:t>Nearly ½ of substantiated cases of child neglect and abuse are associated with parental alcohol or drug use</a:t>
            </a:r>
          </a:p>
          <a:p>
            <a:r>
              <a:rPr lang="en-US" sz="2400" dirty="0" smtClean="0">
                <a:solidFill>
                  <a:schemeClr val="bg1"/>
                </a:solidFill>
              </a:rPr>
              <a:t>It is estimated that 1 in 4 children in the US ( 28 million) are living in a household with an alcoholic adult</a:t>
            </a:r>
          </a:p>
          <a:p>
            <a:r>
              <a:rPr lang="en-US" sz="2400" dirty="0" smtClean="0">
                <a:solidFill>
                  <a:schemeClr val="bg1"/>
                </a:solidFill>
              </a:rPr>
              <a:t>Men and women serving time in the nation’s prisons and jails report a higher incidence of abuse as children than that of the general population.</a:t>
            </a:r>
          </a:p>
          <a:p>
            <a:endParaRPr lang="en-US" sz="2400" dirty="0"/>
          </a:p>
        </p:txBody>
      </p:sp>
    </p:spTree>
    <p:extLst>
      <p:ext uri="{BB962C8B-B14F-4D97-AF65-F5344CB8AC3E}">
        <p14:creationId xmlns:p14="http://schemas.microsoft.com/office/powerpoint/2010/main" val="3473959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Who abuses Children?</a:t>
            </a:r>
            <a:br>
              <a:rPr lang="en-US" dirty="0" smtClean="0">
                <a:solidFill>
                  <a:schemeClr val="bg1"/>
                </a:solidFill>
              </a:rPr>
            </a:br>
            <a:r>
              <a:rPr lang="en-US" dirty="0" smtClean="0">
                <a:solidFill>
                  <a:schemeClr val="bg1"/>
                </a:solidFill>
              </a:rPr>
              <a:t>Where does it happen?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Most often the abuser (perpetrator) is someone the child knows, such as a parent, neighbor, or relative</a:t>
            </a:r>
          </a:p>
          <a:p>
            <a:r>
              <a:rPr lang="en-US" sz="2800" dirty="0" smtClean="0">
                <a:solidFill>
                  <a:schemeClr val="bg1"/>
                </a:solidFill>
              </a:rPr>
              <a:t>Child abuse usually happens in the child’s own home</a:t>
            </a:r>
          </a:p>
          <a:p>
            <a:r>
              <a:rPr lang="en-US" sz="2800" dirty="0" smtClean="0">
                <a:solidFill>
                  <a:schemeClr val="bg1"/>
                </a:solidFill>
              </a:rPr>
              <a:t>Sometimes it happens in other settings, such as child care centers, schools, flea markets, malls etc.</a:t>
            </a:r>
            <a:endParaRPr lang="en-US" sz="2800" dirty="0">
              <a:solidFill>
                <a:schemeClr val="bg1"/>
              </a:solidFill>
            </a:endParaRPr>
          </a:p>
        </p:txBody>
      </p:sp>
    </p:spTree>
    <p:extLst>
      <p:ext uri="{BB962C8B-B14F-4D97-AF65-F5344CB8AC3E}">
        <p14:creationId xmlns:p14="http://schemas.microsoft.com/office/powerpoint/2010/main" val="1764241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Three Major Components of Child Abuse</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2400" dirty="0" smtClean="0">
                <a:solidFill>
                  <a:schemeClr val="bg1"/>
                </a:solidFill>
              </a:rPr>
              <a:t>Child</a:t>
            </a:r>
          </a:p>
          <a:p>
            <a:pPr marL="0" indent="0" algn="ctr">
              <a:buNone/>
            </a:pPr>
            <a:r>
              <a:rPr lang="en-US" sz="2400" dirty="0">
                <a:solidFill>
                  <a:schemeClr val="bg1"/>
                </a:solidFill>
              </a:rPr>
              <a:t> </a:t>
            </a:r>
            <a:r>
              <a:rPr lang="en-US" sz="2400" dirty="0" smtClean="0">
                <a:solidFill>
                  <a:schemeClr val="bg1"/>
                </a:solidFill>
              </a:rPr>
              <a:t>    +</a:t>
            </a:r>
          </a:p>
          <a:p>
            <a:pPr marL="0" indent="0" algn="ctr">
              <a:buNone/>
            </a:pPr>
            <a:r>
              <a:rPr lang="en-US" sz="2400" dirty="0" smtClean="0">
                <a:solidFill>
                  <a:schemeClr val="bg1"/>
                </a:solidFill>
              </a:rPr>
              <a:t>Caregiver</a:t>
            </a:r>
          </a:p>
          <a:p>
            <a:pPr marL="0" indent="0" algn="ctr">
              <a:buNone/>
            </a:pPr>
            <a:r>
              <a:rPr lang="en-US" sz="2400" dirty="0" smtClean="0">
                <a:solidFill>
                  <a:schemeClr val="bg1"/>
                </a:solidFill>
              </a:rPr>
              <a:t>     +</a:t>
            </a:r>
          </a:p>
          <a:p>
            <a:pPr marL="0" indent="0" algn="ctr">
              <a:buNone/>
            </a:pPr>
            <a:r>
              <a:rPr lang="en-US" sz="2400" dirty="0" smtClean="0">
                <a:solidFill>
                  <a:schemeClr val="bg1"/>
                </a:solidFill>
              </a:rPr>
              <a:t>Stress</a:t>
            </a:r>
          </a:p>
          <a:p>
            <a:pPr marL="0" indent="0" algn="ctr">
              <a:buNone/>
            </a:pPr>
            <a:r>
              <a:rPr lang="en-US" sz="2400" dirty="0">
                <a:solidFill>
                  <a:schemeClr val="bg1"/>
                </a:solidFill>
              </a:rPr>
              <a:t> </a:t>
            </a:r>
            <a:r>
              <a:rPr lang="en-US" sz="2400" dirty="0" smtClean="0">
                <a:solidFill>
                  <a:schemeClr val="bg1"/>
                </a:solidFill>
              </a:rPr>
              <a:t>     =</a:t>
            </a:r>
          </a:p>
          <a:p>
            <a:pPr marL="0" indent="0" algn="ctr">
              <a:buNone/>
            </a:pPr>
            <a:r>
              <a:rPr lang="en-US" sz="2400" dirty="0" smtClean="0">
                <a:solidFill>
                  <a:schemeClr val="bg1"/>
                </a:solidFill>
              </a:rPr>
              <a:t>Child Abuse</a:t>
            </a:r>
          </a:p>
          <a:p>
            <a:pPr algn="ctr"/>
            <a:endParaRPr lang="en-US" sz="2400" dirty="0">
              <a:solidFill>
                <a:schemeClr val="bg1"/>
              </a:solidFill>
            </a:endParaRPr>
          </a:p>
        </p:txBody>
      </p:sp>
    </p:spTree>
    <p:extLst>
      <p:ext uri="{BB962C8B-B14F-4D97-AF65-F5344CB8AC3E}">
        <p14:creationId xmlns:p14="http://schemas.microsoft.com/office/powerpoint/2010/main" val="1143984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Stressors Associated</a:t>
            </a:r>
            <a:endParaRPr lang="en-US" dirty="0">
              <a:solidFill>
                <a:schemeClr val="bg1"/>
              </a:solidFill>
            </a:endParaRPr>
          </a:p>
        </p:txBody>
      </p:sp>
      <p:sp>
        <p:nvSpPr>
          <p:cNvPr id="3" name="Content Placeholder 2"/>
          <p:cNvSpPr>
            <a:spLocks noGrp="1"/>
          </p:cNvSpPr>
          <p:nvPr>
            <p:ph sz="half" idx="1"/>
          </p:nvPr>
        </p:nvSpPr>
        <p:spPr/>
        <p:txBody>
          <a:bodyPr>
            <a:normAutofit fontScale="92500" lnSpcReduction="20000"/>
          </a:bodyPr>
          <a:lstStyle/>
          <a:p>
            <a:pPr marL="0" indent="0">
              <a:buNone/>
            </a:pPr>
            <a:r>
              <a:rPr lang="en-US" sz="1900" b="1" dirty="0">
                <a:solidFill>
                  <a:schemeClr val="bg1"/>
                </a:solidFill>
              </a:rPr>
              <a:t>W</a:t>
            </a:r>
            <a:r>
              <a:rPr lang="en-US" sz="1900" b="1" dirty="0" smtClean="0">
                <a:solidFill>
                  <a:schemeClr val="bg1"/>
                </a:solidFill>
              </a:rPr>
              <a:t>ith the child……</a:t>
            </a:r>
            <a:endParaRPr lang="en-US" sz="1900" b="1" dirty="0">
              <a:solidFill>
                <a:schemeClr val="bg1"/>
              </a:solidFill>
            </a:endParaRPr>
          </a:p>
          <a:p>
            <a:r>
              <a:rPr lang="en-US" dirty="0" smtClean="0">
                <a:solidFill>
                  <a:schemeClr val="bg1"/>
                </a:solidFill>
              </a:rPr>
              <a:t>An unwanted child</a:t>
            </a:r>
          </a:p>
          <a:p>
            <a:r>
              <a:rPr lang="en-US" dirty="0" smtClean="0">
                <a:solidFill>
                  <a:schemeClr val="bg1"/>
                </a:solidFill>
              </a:rPr>
              <a:t>A hyperactive child</a:t>
            </a:r>
          </a:p>
          <a:p>
            <a:r>
              <a:rPr lang="en-US" dirty="0" smtClean="0">
                <a:solidFill>
                  <a:schemeClr val="bg1"/>
                </a:solidFill>
              </a:rPr>
              <a:t>A child that reminds the parent of someone they do not like (father, mother, etc.)</a:t>
            </a:r>
          </a:p>
          <a:p>
            <a:r>
              <a:rPr lang="en-US" dirty="0" smtClean="0">
                <a:solidFill>
                  <a:schemeClr val="bg1"/>
                </a:solidFill>
              </a:rPr>
              <a:t>A low birthweight child</a:t>
            </a:r>
          </a:p>
          <a:p>
            <a:endParaRPr lang="en-US" dirty="0"/>
          </a:p>
        </p:txBody>
      </p:sp>
      <p:sp>
        <p:nvSpPr>
          <p:cNvPr id="4" name="Content Placeholder 3"/>
          <p:cNvSpPr>
            <a:spLocks noGrp="1"/>
          </p:cNvSpPr>
          <p:nvPr>
            <p:ph sz="half" idx="2"/>
          </p:nvPr>
        </p:nvSpPr>
        <p:spPr/>
        <p:txBody>
          <a:bodyPr>
            <a:normAutofit fontScale="92500" lnSpcReduction="20000"/>
          </a:bodyPr>
          <a:lstStyle/>
          <a:p>
            <a:pPr marL="0" indent="0">
              <a:buNone/>
            </a:pPr>
            <a:r>
              <a:rPr lang="en-US" sz="1900" b="1" dirty="0" smtClean="0">
                <a:solidFill>
                  <a:schemeClr val="bg1"/>
                </a:solidFill>
              </a:rPr>
              <a:t>With the parent……</a:t>
            </a:r>
          </a:p>
          <a:p>
            <a:r>
              <a:rPr lang="en-US" dirty="0" smtClean="0">
                <a:solidFill>
                  <a:schemeClr val="bg1"/>
                </a:solidFill>
              </a:rPr>
              <a:t>Abused as a child </a:t>
            </a:r>
          </a:p>
          <a:p>
            <a:r>
              <a:rPr lang="en-US" dirty="0" smtClean="0">
                <a:solidFill>
                  <a:schemeClr val="bg1"/>
                </a:solidFill>
              </a:rPr>
              <a:t>Single parent</a:t>
            </a:r>
          </a:p>
          <a:p>
            <a:r>
              <a:rPr lang="en-US" dirty="0" smtClean="0">
                <a:solidFill>
                  <a:schemeClr val="bg1"/>
                </a:solidFill>
              </a:rPr>
              <a:t>Absent spouse</a:t>
            </a:r>
          </a:p>
          <a:p>
            <a:r>
              <a:rPr lang="en-US" dirty="0" smtClean="0">
                <a:solidFill>
                  <a:schemeClr val="bg1"/>
                </a:solidFill>
              </a:rPr>
              <a:t>Divorce</a:t>
            </a:r>
          </a:p>
          <a:p>
            <a:r>
              <a:rPr lang="en-US" dirty="0" smtClean="0">
                <a:solidFill>
                  <a:schemeClr val="bg1"/>
                </a:solidFill>
              </a:rPr>
              <a:t>Alcohol/drugs</a:t>
            </a:r>
          </a:p>
          <a:p>
            <a:r>
              <a:rPr lang="en-US" dirty="0" smtClean="0">
                <a:solidFill>
                  <a:schemeClr val="bg1"/>
                </a:solidFill>
              </a:rPr>
              <a:t>Emotional immaturity</a:t>
            </a:r>
          </a:p>
          <a:p>
            <a:r>
              <a:rPr lang="en-US" dirty="0" smtClean="0">
                <a:solidFill>
                  <a:schemeClr val="bg1"/>
                </a:solidFill>
              </a:rPr>
              <a:t>Postpartum depression</a:t>
            </a:r>
          </a:p>
          <a:p>
            <a:r>
              <a:rPr lang="en-US" dirty="0" smtClean="0">
                <a:solidFill>
                  <a:schemeClr val="bg1"/>
                </a:solidFill>
              </a:rPr>
              <a:t>Unrealistic expectations</a:t>
            </a:r>
          </a:p>
          <a:p>
            <a:r>
              <a:rPr lang="en-US" dirty="0" smtClean="0">
                <a:solidFill>
                  <a:schemeClr val="bg1"/>
                </a:solidFill>
              </a:rPr>
              <a:t>Stress of unemployment</a:t>
            </a:r>
          </a:p>
          <a:p>
            <a:r>
              <a:rPr lang="en-US" dirty="0" smtClean="0">
                <a:solidFill>
                  <a:schemeClr val="bg1"/>
                </a:solidFill>
              </a:rPr>
              <a:t>Mental illness</a:t>
            </a:r>
          </a:p>
          <a:p>
            <a:r>
              <a:rPr lang="en-US" dirty="0" smtClean="0">
                <a:solidFill>
                  <a:schemeClr val="bg1"/>
                </a:solidFill>
              </a:rPr>
              <a:t>Low self esteem</a:t>
            </a:r>
          </a:p>
          <a:p>
            <a:endParaRPr lang="en-US" dirty="0"/>
          </a:p>
        </p:txBody>
      </p:sp>
    </p:spTree>
    <p:extLst>
      <p:ext uri="{BB962C8B-B14F-4D97-AF65-F5344CB8AC3E}">
        <p14:creationId xmlns:p14="http://schemas.microsoft.com/office/powerpoint/2010/main" val="3627360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Prevention tips to share with parent</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rPr>
              <a:t>Never discipline child when your anger is out of control</a:t>
            </a:r>
          </a:p>
          <a:p>
            <a:r>
              <a:rPr lang="en-US" dirty="0" smtClean="0">
                <a:solidFill>
                  <a:schemeClr val="bg1"/>
                </a:solidFill>
              </a:rPr>
              <a:t>Participate in the child’s activities and get to know the friends</a:t>
            </a:r>
          </a:p>
          <a:p>
            <a:r>
              <a:rPr lang="en-US" dirty="0" smtClean="0">
                <a:solidFill>
                  <a:schemeClr val="bg1"/>
                </a:solidFill>
              </a:rPr>
              <a:t>Never leave a child unattended especially in a car</a:t>
            </a:r>
          </a:p>
          <a:p>
            <a:r>
              <a:rPr lang="en-US" dirty="0" smtClean="0">
                <a:solidFill>
                  <a:schemeClr val="bg1"/>
                </a:solidFill>
              </a:rPr>
              <a:t>Teach the child about good/bad touches</a:t>
            </a:r>
          </a:p>
          <a:p>
            <a:r>
              <a:rPr lang="en-US" dirty="0" smtClean="0">
                <a:solidFill>
                  <a:schemeClr val="bg1"/>
                </a:solidFill>
              </a:rPr>
              <a:t>Don’t force the child to be with a person they don’t want to be with. If they say something about that person check it out before you dismiss their reason</a:t>
            </a:r>
          </a:p>
          <a:p>
            <a:r>
              <a:rPr lang="en-US" dirty="0" smtClean="0">
                <a:solidFill>
                  <a:schemeClr val="bg1"/>
                </a:solidFill>
              </a:rPr>
              <a:t>Be aware of changes in child’s behavior and attitude</a:t>
            </a:r>
          </a:p>
          <a:p>
            <a:r>
              <a:rPr lang="en-US" dirty="0" smtClean="0">
                <a:solidFill>
                  <a:schemeClr val="bg1"/>
                </a:solidFill>
              </a:rPr>
              <a:t>Teach the child what to do should they be separated from you in a public area</a:t>
            </a:r>
          </a:p>
          <a:p>
            <a:r>
              <a:rPr lang="en-US" dirty="0" smtClean="0">
                <a:solidFill>
                  <a:schemeClr val="bg1"/>
                </a:solidFill>
              </a:rPr>
              <a:t>Pay attention when someone pays greater than normal interest in the child</a:t>
            </a:r>
          </a:p>
          <a:p>
            <a:r>
              <a:rPr lang="en-US" dirty="0" smtClean="0">
                <a:solidFill>
                  <a:schemeClr val="bg1"/>
                </a:solidFill>
              </a:rPr>
              <a:t>Make sure the school/daycare only release the child to persons you designate</a:t>
            </a:r>
          </a:p>
          <a:p>
            <a:endParaRPr lang="en-US" dirty="0">
              <a:solidFill>
                <a:schemeClr val="bg1"/>
              </a:solidFill>
            </a:endParaRPr>
          </a:p>
        </p:txBody>
      </p:sp>
    </p:spTree>
    <p:extLst>
      <p:ext uri="{BB962C8B-B14F-4D97-AF65-F5344CB8AC3E}">
        <p14:creationId xmlns:p14="http://schemas.microsoft.com/office/powerpoint/2010/main" val="2611892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5 R’s of Child Abuse</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1</a:t>
            </a:r>
            <a:r>
              <a:rPr lang="en-US" sz="2800" dirty="0" smtClean="0">
                <a:solidFill>
                  <a:schemeClr val="bg1"/>
                </a:solidFill>
              </a:rPr>
              <a:t>. Raise the issue</a:t>
            </a:r>
          </a:p>
          <a:p>
            <a:r>
              <a:rPr lang="en-US" sz="2800" dirty="0" smtClean="0">
                <a:solidFill>
                  <a:schemeClr val="bg1"/>
                </a:solidFill>
              </a:rPr>
              <a:t>2. Reach out to kids and parents in your community</a:t>
            </a:r>
          </a:p>
          <a:p>
            <a:r>
              <a:rPr lang="en-US" sz="2800" dirty="0" smtClean="0">
                <a:solidFill>
                  <a:schemeClr val="bg1"/>
                </a:solidFill>
              </a:rPr>
              <a:t>3. Remember the risk factors</a:t>
            </a:r>
          </a:p>
          <a:p>
            <a:r>
              <a:rPr lang="en-US" sz="2800" dirty="0" smtClean="0">
                <a:solidFill>
                  <a:schemeClr val="bg1"/>
                </a:solidFill>
              </a:rPr>
              <a:t>4. Recognize the warning signs</a:t>
            </a:r>
          </a:p>
          <a:p>
            <a:r>
              <a:rPr lang="en-US" sz="2800" dirty="0" smtClean="0">
                <a:solidFill>
                  <a:schemeClr val="bg1"/>
                </a:solidFill>
              </a:rPr>
              <a:t>5. Report suspected abuse or neglect</a:t>
            </a:r>
            <a:endParaRPr lang="en-US" sz="2800" dirty="0">
              <a:solidFill>
                <a:schemeClr val="bg1"/>
              </a:solidFill>
            </a:endParaRPr>
          </a:p>
        </p:txBody>
      </p:sp>
    </p:spTree>
    <p:extLst>
      <p:ext uri="{BB962C8B-B14F-4D97-AF65-F5344CB8AC3E}">
        <p14:creationId xmlns:p14="http://schemas.microsoft.com/office/powerpoint/2010/main" val="1573915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What you need to consider</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chemeClr val="bg1"/>
                </a:solidFill>
              </a:rPr>
              <a:t>Don’t try to conduct an investigation yourself</a:t>
            </a:r>
          </a:p>
          <a:p>
            <a:r>
              <a:rPr lang="en-US" dirty="0" smtClean="0">
                <a:solidFill>
                  <a:schemeClr val="bg1"/>
                </a:solidFill>
              </a:rPr>
              <a:t>If the child tells you of the sexual abuse immediately after it occurred; Do not bathe the child, change his/her clothes or wash the clothes</a:t>
            </a:r>
          </a:p>
          <a:p>
            <a:r>
              <a:rPr lang="en-US" dirty="0" smtClean="0">
                <a:solidFill>
                  <a:schemeClr val="bg1"/>
                </a:solidFill>
              </a:rPr>
              <a:t>Let the child talk as much as he/she wishes.. Pay close attention to detail</a:t>
            </a:r>
          </a:p>
          <a:p>
            <a:r>
              <a:rPr lang="en-US" dirty="0" smtClean="0">
                <a:solidFill>
                  <a:schemeClr val="bg1"/>
                </a:solidFill>
              </a:rPr>
              <a:t>Understand that the child may be having mixed emotions about the incident</a:t>
            </a:r>
          </a:p>
          <a:p>
            <a:r>
              <a:rPr lang="en-US" dirty="0" smtClean="0">
                <a:solidFill>
                  <a:schemeClr val="bg1"/>
                </a:solidFill>
              </a:rPr>
              <a:t>Believe the child</a:t>
            </a:r>
          </a:p>
          <a:p>
            <a:r>
              <a:rPr lang="en-US" dirty="0" smtClean="0">
                <a:solidFill>
                  <a:schemeClr val="bg1"/>
                </a:solidFill>
              </a:rPr>
              <a:t>Explain what you will do next to help them</a:t>
            </a:r>
            <a:endParaRPr lang="en-US" dirty="0">
              <a:solidFill>
                <a:schemeClr val="bg1"/>
              </a:solidFill>
            </a:endParaRPr>
          </a:p>
        </p:txBody>
      </p:sp>
    </p:spTree>
    <p:extLst>
      <p:ext uri="{BB962C8B-B14F-4D97-AF65-F5344CB8AC3E}">
        <p14:creationId xmlns:p14="http://schemas.microsoft.com/office/powerpoint/2010/main" val="3327864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509868"/>
            <a:ext cx="9404723" cy="1400530"/>
          </a:xfrm>
        </p:spPr>
        <p:txBody>
          <a:bodyPr>
            <a:normAutofit/>
          </a:bodyPr>
          <a:lstStyle/>
          <a:p>
            <a:pPr algn="ctr"/>
            <a:r>
              <a:rPr lang="en-US" dirty="0" smtClean="0">
                <a:solidFill>
                  <a:schemeClr val="bg1"/>
                </a:solidFill>
              </a:rPr>
              <a:t>How can you tell abuse/accidents?</a:t>
            </a:r>
            <a:br>
              <a:rPr lang="en-US" dirty="0" smtClean="0">
                <a:solidFill>
                  <a:schemeClr val="bg1"/>
                </a:solidFill>
              </a:rPr>
            </a:br>
            <a:r>
              <a:rPr lang="en-US" dirty="0" smtClean="0">
                <a:solidFill>
                  <a:schemeClr val="bg1"/>
                </a:solidFill>
              </a:rPr>
              <a:t>Location of Injury</a:t>
            </a:r>
            <a:endParaRPr lang="en-US" dirty="0">
              <a:solidFill>
                <a:schemeClr val="bg1"/>
              </a:solidFill>
            </a:endParaRPr>
          </a:p>
        </p:txBody>
      </p:sp>
      <p:sp>
        <p:nvSpPr>
          <p:cNvPr id="3" name="Content Placeholder 2"/>
          <p:cNvSpPr>
            <a:spLocks noGrp="1"/>
          </p:cNvSpPr>
          <p:nvPr>
            <p:ph sz="half" idx="1"/>
          </p:nvPr>
        </p:nvSpPr>
        <p:spPr/>
        <p:txBody>
          <a:bodyPr>
            <a:normAutofit/>
          </a:bodyPr>
          <a:lstStyle/>
          <a:p>
            <a:pPr marL="0" indent="0">
              <a:buNone/>
            </a:pPr>
            <a:r>
              <a:rPr lang="en-US" u="sng" dirty="0" smtClean="0">
                <a:solidFill>
                  <a:schemeClr val="bg1"/>
                </a:solidFill>
              </a:rPr>
              <a:t>Common accidental injuries locations</a:t>
            </a:r>
          </a:p>
          <a:p>
            <a:pPr marL="514350" indent="-514350">
              <a:buAutoNum type="arabicPeriod"/>
            </a:pPr>
            <a:r>
              <a:rPr lang="en-US" dirty="0" smtClean="0">
                <a:solidFill>
                  <a:schemeClr val="bg1"/>
                </a:solidFill>
              </a:rPr>
              <a:t>knees,</a:t>
            </a:r>
          </a:p>
          <a:p>
            <a:pPr marL="514350" indent="-514350">
              <a:buAutoNum type="arabicPeriod"/>
            </a:pPr>
            <a:r>
              <a:rPr lang="en-US" dirty="0" smtClean="0">
                <a:solidFill>
                  <a:schemeClr val="bg1"/>
                </a:solidFill>
              </a:rPr>
              <a:t>Elbows</a:t>
            </a:r>
          </a:p>
          <a:p>
            <a:pPr marL="514350" indent="-514350">
              <a:buAutoNum type="arabicPeriod"/>
            </a:pPr>
            <a:r>
              <a:rPr lang="en-US" dirty="0" smtClean="0">
                <a:solidFill>
                  <a:schemeClr val="bg1"/>
                </a:solidFill>
              </a:rPr>
              <a:t>Shins</a:t>
            </a:r>
          </a:p>
          <a:p>
            <a:pPr marL="514350" indent="-514350">
              <a:buAutoNum type="arabicPeriod"/>
            </a:pPr>
            <a:r>
              <a:rPr lang="en-US" dirty="0" smtClean="0">
                <a:solidFill>
                  <a:schemeClr val="bg1"/>
                </a:solidFill>
              </a:rPr>
              <a:t>foreheads</a:t>
            </a:r>
            <a:endParaRPr lang="en-US" dirty="0">
              <a:solidFill>
                <a:schemeClr val="bg1"/>
              </a:solidFill>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rPr>
              <a:t>Suspicious locations</a:t>
            </a:r>
          </a:p>
          <a:p>
            <a:pPr marL="514350" indent="-514350">
              <a:buAutoNum type="arabicPeriod"/>
            </a:pPr>
            <a:r>
              <a:rPr lang="en-US" dirty="0" smtClean="0">
                <a:solidFill>
                  <a:schemeClr val="bg1"/>
                </a:solidFill>
              </a:rPr>
              <a:t>the protected body parts and soft tissue areas:</a:t>
            </a:r>
          </a:p>
          <a:p>
            <a:pPr marL="514350" indent="-514350">
              <a:buAutoNum type="arabicPeriod"/>
            </a:pPr>
            <a:r>
              <a:rPr lang="en-US" dirty="0" smtClean="0">
                <a:solidFill>
                  <a:schemeClr val="bg1"/>
                </a:solidFill>
              </a:rPr>
              <a:t>Face</a:t>
            </a:r>
          </a:p>
          <a:p>
            <a:pPr marL="514350" indent="-514350">
              <a:buAutoNum type="arabicPeriod"/>
            </a:pPr>
            <a:r>
              <a:rPr lang="en-US" dirty="0" smtClean="0">
                <a:solidFill>
                  <a:schemeClr val="bg1"/>
                </a:solidFill>
              </a:rPr>
              <a:t>Back</a:t>
            </a:r>
          </a:p>
          <a:p>
            <a:pPr marL="514350" indent="-514350">
              <a:buAutoNum type="arabicPeriod"/>
            </a:pPr>
            <a:r>
              <a:rPr lang="en-US" dirty="0" smtClean="0">
                <a:solidFill>
                  <a:schemeClr val="bg1"/>
                </a:solidFill>
              </a:rPr>
              <a:t>Thighs</a:t>
            </a:r>
          </a:p>
          <a:p>
            <a:pPr marL="514350" indent="-514350">
              <a:buAutoNum type="arabicPeriod"/>
            </a:pPr>
            <a:r>
              <a:rPr lang="en-US" dirty="0" smtClean="0">
                <a:solidFill>
                  <a:schemeClr val="bg1"/>
                </a:solidFill>
              </a:rPr>
              <a:t>Genital areas</a:t>
            </a:r>
          </a:p>
          <a:p>
            <a:pPr marL="514350" indent="-514350">
              <a:buAutoNum type="arabicPeriod"/>
            </a:pPr>
            <a:r>
              <a:rPr lang="en-US" dirty="0" smtClean="0">
                <a:solidFill>
                  <a:schemeClr val="bg1"/>
                </a:solidFill>
              </a:rPr>
              <a:t>Buttocks</a:t>
            </a:r>
          </a:p>
          <a:p>
            <a:pPr marL="514350" indent="-514350">
              <a:buAutoNum type="arabicPeriod"/>
            </a:pPr>
            <a:r>
              <a:rPr lang="en-US" dirty="0" smtClean="0">
                <a:solidFill>
                  <a:schemeClr val="bg1"/>
                </a:solidFill>
              </a:rPr>
              <a:t>Back of legs</a:t>
            </a:r>
          </a:p>
        </p:txBody>
      </p:sp>
    </p:spTree>
    <p:extLst>
      <p:ext uri="{BB962C8B-B14F-4D97-AF65-F5344CB8AC3E}">
        <p14:creationId xmlns:p14="http://schemas.microsoft.com/office/powerpoint/2010/main" val="1583057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bg1"/>
                </a:solidFill>
              </a:rPr>
              <a:t>How can you tell abuse/accidents?</a:t>
            </a:r>
            <a:br>
              <a:rPr lang="en-US" dirty="0" smtClean="0">
                <a:solidFill>
                  <a:schemeClr val="bg1"/>
                </a:solidFill>
              </a:rPr>
            </a:br>
            <a:endParaRPr lang="en-US" dirty="0">
              <a:solidFill>
                <a:schemeClr val="bg1"/>
              </a:solidFill>
            </a:endParaRPr>
          </a:p>
        </p:txBody>
      </p:sp>
      <p:sp>
        <p:nvSpPr>
          <p:cNvPr id="3" name="Content Placeholder 2"/>
          <p:cNvSpPr>
            <a:spLocks noGrp="1"/>
          </p:cNvSpPr>
          <p:nvPr>
            <p:ph sz="half" idx="1"/>
          </p:nvPr>
        </p:nvSpPr>
        <p:spPr/>
        <p:txBody>
          <a:bodyPr>
            <a:normAutofit/>
          </a:bodyPr>
          <a:lstStyle/>
          <a:p>
            <a:pPr marL="0" indent="0">
              <a:buNone/>
            </a:pPr>
            <a:r>
              <a:rPr lang="en-US" sz="2000" dirty="0" smtClean="0">
                <a:solidFill>
                  <a:schemeClr val="bg1"/>
                </a:solidFill>
              </a:rPr>
              <a:t>Accidental Injuries….</a:t>
            </a:r>
          </a:p>
          <a:p>
            <a:pPr marL="0" indent="0">
              <a:buNone/>
            </a:pPr>
            <a:r>
              <a:rPr lang="en-US" sz="2000" dirty="0" smtClean="0">
                <a:solidFill>
                  <a:schemeClr val="bg1"/>
                </a:solidFill>
              </a:rPr>
              <a:t>Have a reasonable explanation. </a:t>
            </a:r>
            <a:endParaRPr lang="en-US" sz="2000" dirty="0">
              <a:solidFill>
                <a:schemeClr val="bg1"/>
              </a:solidFill>
            </a:endParaRPr>
          </a:p>
        </p:txBody>
      </p:sp>
      <p:sp>
        <p:nvSpPr>
          <p:cNvPr id="4" name="Content Placeholder 3"/>
          <p:cNvSpPr>
            <a:spLocks noGrp="1"/>
          </p:cNvSpPr>
          <p:nvPr>
            <p:ph sz="half" idx="2"/>
          </p:nvPr>
        </p:nvSpPr>
        <p:spPr/>
        <p:txBody>
          <a:bodyPr/>
          <a:lstStyle/>
          <a:p>
            <a:pPr marL="0" indent="0">
              <a:buNone/>
            </a:pPr>
            <a:r>
              <a:rPr lang="en-US" dirty="0" smtClean="0">
                <a:solidFill>
                  <a:schemeClr val="bg1"/>
                </a:solidFill>
              </a:rPr>
              <a:t>Non-Accidental Injuries……</a:t>
            </a:r>
          </a:p>
          <a:p>
            <a:pPr marL="0" indent="0">
              <a:buNone/>
            </a:pPr>
            <a:r>
              <a:rPr lang="en-US" dirty="0" smtClean="0">
                <a:solidFill>
                  <a:schemeClr val="bg1"/>
                </a:solidFill>
              </a:rPr>
              <a:t>1. May leave a print/pattern of a shoe, belt buckle, brush, a cigarette burn,</a:t>
            </a:r>
          </a:p>
          <a:p>
            <a:pPr marL="0" indent="0">
              <a:buNone/>
            </a:pPr>
            <a:r>
              <a:rPr lang="en-US" dirty="0" smtClean="0">
                <a:solidFill>
                  <a:schemeClr val="bg1"/>
                </a:solidFill>
              </a:rPr>
              <a:t>2.  Do not have a reasonable explanation</a:t>
            </a:r>
            <a:endParaRPr lang="en-US" dirty="0">
              <a:solidFill>
                <a:schemeClr val="bg1"/>
              </a:solidFill>
            </a:endParaRPr>
          </a:p>
        </p:txBody>
      </p:sp>
    </p:spTree>
    <p:extLst>
      <p:ext uri="{BB962C8B-B14F-4D97-AF65-F5344CB8AC3E}">
        <p14:creationId xmlns:p14="http://schemas.microsoft.com/office/powerpoint/2010/main" val="2534819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Reporting Requirement</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b="1" dirty="0" smtClean="0">
                <a:solidFill>
                  <a:schemeClr val="bg1"/>
                </a:solidFill>
              </a:rPr>
              <a:t>The statute(law) requires that </a:t>
            </a:r>
            <a:r>
              <a:rPr lang="en-US" b="1" u="sng" dirty="0" smtClean="0">
                <a:solidFill>
                  <a:schemeClr val="bg1"/>
                </a:solidFill>
              </a:rPr>
              <a:t>anyone</a:t>
            </a:r>
            <a:r>
              <a:rPr lang="en-US" b="1" dirty="0" smtClean="0">
                <a:solidFill>
                  <a:schemeClr val="bg1"/>
                </a:solidFill>
              </a:rPr>
              <a:t> who know or has reasonable cause to believe a child is neglected or abused </a:t>
            </a:r>
            <a:r>
              <a:rPr lang="en-US" b="1" u="sng" dirty="0" smtClean="0">
                <a:solidFill>
                  <a:schemeClr val="bg1"/>
                </a:solidFill>
              </a:rPr>
              <a:t>must immediately</a:t>
            </a:r>
            <a:r>
              <a:rPr lang="en-US" b="1" dirty="0" smtClean="0">
                <a:solidFill>
                  <a:schemeClr val="bg1"/>
                </a:solidFill>
              </a:rPr>
              <a:t> report it to their local Department for Social Service Office (Texas Department of Family and Protective Services) , law enforcement agency or a reporting hotline</a:t>
            </a:r>
            <a:endParaRPr lang="en-US" b="1" u="sng" dirty="0">
              <a:solidFill>
                <a:schemeClr val="bg1"/>
              </a:solidFill>
            </a:endParaRPr>
          </a:p>
        </p:txBody>
      </p:sp>
    </p:spTree>
    <p:extLst>
      <p:ext uri="{BB962C8B-B14F-4D97-AF65-F5344CB8AC3E}">
        <p14:creationId xmlns:p14="http://schemas.microsoft.com/office/powerpoint/2010/main" val="346568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Child Abuse/Neglect</a:t>
            </a:r>
            <a:endParaRPr lang="en-US" dirty="0">
              <a:solidFill>
                <a:schemeClr val="bg1"/>
              </a:solidFill>
            </a:endParaRPr>
          </a:p>
        </p:txBody>
      </p:sp>
      <p:sp>
        <p:nvSpPr>
          <p:cNvPr id="3" name="Content Placeholder 2"/>
          <p:cNvSpPr>
            <a:spLocks noGrp="1"/>
          </p:cNvSpPr>
          <p:nvPr>
            <p:ph idx="1"/>
          </p:nvPr>
        </p:nvSpPr>
        <p:spPr/>
        <p:txBody>
          <a:bodyPr/>
          <a:lstStyle/>
          <a:p>
            <a:pPr marL="0" indent="0" algn="ctr">
              <a:buNone/>
            </a:pPr>
            <a:r>
              <a:rPr lang="en-US" b="1" dirty="0" smtClean="0">
                <a:solidFill>
                  <a:schemeClr val="bg1"/>
                </a:solidFill>
              </a:rPr>
              <a:t>Objectives:</a:t>
            </a:r>
          </a:p>
          <a:p>
            <a:pPr marL="514350" indent="-514350">
              <a:buAutoNum type="arabicPeriod"/>
            </a:pPr>
            <a:r>
              <a:rPr lang="en-US" b="1" dirty="0" smtClean="0">
                <a:solidFill>
                  <a:schemeClr val="bg1"/>
                </a:solidFill>
              </a:rPr>
              <a:t>Definition</a:t>
            </a:r>
          </a:p>
          <a:p>
            <a:pPr marL="514350" indent="-514350">
              <a:buAutoNum type="arabicPeriod"/>
            </a:pPr>
            <a:r>
              <a:rPr lang="en-US" b="1" dirty="0" smtClean="0">
                <a:solidFill>
                  <a:schemeClr val="bg1"/>
                </a:solidFill>
              </a:rPr>
              <a:t>Indicators</a:t>
            </a:r>
          </a:p>
          <a:p>
            <a:pPr marL="514350" indent="-514350">
              <a:buAutoNum type="arabicPeriod"/>
            </a:pPr>
            <a:r>
              <a:rPr lang="en-US" b="1" dirty="0" smtClean="0">
                <a:solidFill>
                  <a:schemeClr val="bg1"/>
                </a:solidFill>
              </a:rPr>
              <a:t>Reporting									</a:t>
            </a:r>
          </a:p>
          <a:p>
            <a:pPr marL="514350" indent="-514350">
              <a:buAutoNum type="arabicPeriod"/>
            </a:pPr>
            <a:r>
              <a:rPr lang="en-US" b="1" dirty="0" smtClean="0">
                <a:solidFill>
                  <a:schemeClr val="bg1"/>
                </a:solidFill>
              </a:rPr>
              <a:t>Scenarios</a:t>
            </a:r>
          </a:p>
          <a:p>
            <a:pPr marL="514350" indent="-514350">
              <a:buAutoNum type="arabicPeriod"/>
            </a:pPr>
            <a:endParaRPr lang="en-US" dirty="0" smtClean="0"/>
          </a:p>
          <a:p>
            <a:pPr marL="514350" indent="-514350">
              <a:buAutoNum type="arabicPeriod"/>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8700" y="2109787"/>
            <a:ext cx="2514600" cy="2638425"/>
          </a:xfrm>
          <a:prstGeom prst="rect">
            <a:avLst/>
          </a:prstGeom>
        </p:spPr>
      </p:pic>
    </p:spTree>
    <p:extLst>
      <p:ext uri="{BB962C8B-B14F-4D97-AF65-F5344CB8AC3E}">
        <p14:creationId xmlns:p14="http://schemas.microsoft.com/office/powerpoint/2010/main" val="713486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How do you report </a:t>
            </a:r>
            <a:r>
              <a:rPr lang="en-US" b="1" u="sng" dirty="0" smtClean="0">
                <a:solidFill>
                  <a:schemeClr val="bg1"/>
                </a:solidFill>
              </a:rPr>
              <a:t>suspected</a:t>
            </a:r>
            <a:r>
              <a:rPr lang="en-US" b="1" dirty="0" smtClean="0">
                <a:solidFill>
                  <a:schemeClr val="bg1"/>
                </a:solidFill>
              </a:rPr>
              <a:t> abuse/neglect?</a:t>
            </a:r>
            <a:endParaRPr lang="en-US" b="1" dirty="0">
              <a:solidFill>
                <a:schemeClr val="bg1"/>
              </a:solidFill>
            </a:endParaRPr>
          </a:p>
        </p:txBody>
      </p:sp>
      <p:sp>
        <p:nvSpPr>
          <p:cNvPr id="3" name="Content Placeholder 2"/>
          <p:cNvSpPr>
            <a:spLocks noGrp="1"/>
          </p:cNvSpPr>
          <p:nvPr>
            <p:ph idx="1"/>
          </p:nvPr>
        </p:nvSpPr>
        <p:spPr/>
        <p:txBody>
          <a:bodyPr/>
          <a:lstStyle/>
          <a:p>
            <a:pPr marL="514350" indent="-514350">
              <a:buAutoNum type="arabicPeriod"/>
            </a:pPr>
            <a:r>
              <a:rPr lang="en-US" b="1" dirty="0" smtClean="0">
                <a:solidFill>
                  <a:schemeClr val="bg1"/>
                </a:solidFill>
              </a:rPr>
              <a:t>Contact the Child Protective Services hotline</a:t>
            </a:r>
          </a:p>
          <a:p>
            <a:pPr marL="0" indent="0">
              <a:buNone/>
            </a:pPr>
            <a:r>
              <a:rPr lang="en-US" sz="4000" b="1" dirty="0" smtClean="0">
                <a:solidFill>
                  <a:schemeClr val="bg1"/>
                </a:solidFill>
              </a:rPr>
              <a:t>               1-800-252-5400</a:t>
            </a:r>
            <a:endParaRPr lang="en-US" sz="4000" b="1" dirty="0">
              <a:solidFill>
                <a:schemeClr val="bg1"/>
              </a:solidFill>
            </a:endParaRPr>
          </a:p>
          <a:p>
            <a:pPr marL="0" indent="0">
              <a:buNone/>
            </a:pPr>
            <a:r>
              <a:rPr lang="en-US" sz="4000" b="1" dirty="0" smtClean="0">
                <a:solidFill>
                  <a:schemeClr val="bg1"/>
                </a:solidFill>
              </a:rPr>
              <a:t>2. Child Protective Services website</a:t>
            </a:r>
          </a:p>
          <a:p>
            <a:pPr marL="0" indent="0">
              <a:buNone/>
            </a:pPr>
            <a:r>
              <a:rPr lang="en-US" sz="4000" b="1" dirty="0" smtClean="0">
                <a:solidFill>
                  <a:schemeClr val="bg1"/>
                </a:solidFill>
                <a:hlinkClick r:id="rId2"/>
              </a:rPr>
              <a:t>https://www.txabusehotline.org</a:t>
            </a:r>
            <a:endParaRPr lang="en-US" sz="4000" b="1" dirty="0" smtClean="0">
              <a:solidFill>
                <a:schemeClr val="bg1"/>
              </a:solidFill>
            </a:endParaRPr>
          </a:p>
          <a:p>
            <a:pPr marL="0" indent="0">
              <a:buNone/>
            </a:pPr>
            <a:r>
              <a:rPr lang="en-US" sz="4000" b="1" dirty="0" smtClean="0">
                <a:solidFill>
                  <a:schemeClr val="bg1"/>
                </a:solidFill>
              </a:rPr>
              <a:t>3. Call local law enforcement</a:t>
            </a:r>
          </a:p>
          <a:p>
            <a:pPr marL="0" indent="0">
              <a:buNone/>
            </a:pPr>
            <a:endParaRPr lang="en-US" dirty="0"/>
          </a:p>
          <a:p>
            <a:pPr marL="742950" indent="-742950">
              <a:buAutoNum type="arabicPeriod"/>
            </a:pPr>
            <a:endParaRPr lang="en-US" sz="4000" dirty="0"/>
          </a:p>
        </p:txBody>
      </p:sp>
    </p:spTree>
    <p:extLst>
      <p:ext uri="{BB962C8B-B14F-4D97-AF65-F5344CB8AC3E}">
        <p14:creationId xmlns:p14="http://schemas.microsoft.com/office/powerpoint/2010/main" val="3115583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1"/>
                </a:solidFill>
              </a:rPr>
              <a:t>Failure to Report</a:t>
            </a:r>
            <a:br>
              <a:rPr lang="en-US" sz="3600" dirty="0" smtClean="0">
                <a:solidFill>
                  <a:schemeClr val="bg1"/>
                </a:solidFill>
              </a:rPr>
            </a:br>
            <a:r>
              <a:rPr lang="en-US" sz="3600" dirty="0" smtClean="0">
                <a:solidFill>
                  <a:schemeClr val="bg1"/>
                </a:solidFill>
              </a:rPr>
              <a:t>Texas Family </a:t>
            </a:r>
            <a:r>
              <a:rPr lang="en-US" sz="3600" dirty="0" err="1" smtClean="0">
                <a:solidFill>
                  <a:schemeClr val="bg1"/>
                </a:solidFill>
              </a:rPr>
              <a:t>Code,Chapter</a:t>
            </a:r>
            <a:r>
              <a:rPr lang="en-US" sz="3600" dirty="0" smtClean="0">
                <a:solidFill>
                  <a:schemeClr val="bg1"/>
                </a:solidFill>
              </a:rPr>
              <a:t> 261, 261, 101</a:t>
            </a:r>
            <a:endParaRPr lang="en-US" sz="3600" dirty="0">
              <a:solidFill>
                <a:schemeClr val="bg1"/>
              </a:solidFill>
            </a:endParaRPr>
          </a:p>
        </p:txBody>
      </p:sp>
      <p:sp>
        <p:nvSpPr>
          <p:cNvPr id="3" name="Content Placeholder 2"/>
          <p:cNvSpPr>
            <a:spLocks noGrp="1"/>
          </p:cNvSpPr>
          <p:nvPr>
            <p:ph idx="1"/>
          </p:nvPr>
        </p:nvSpPr>
        <p:spPr/>
        <p:txBody>
          <a:bodyPr/>
          <a:lstStyle/>
          <a:p>
            <a:pPr marL="0" indent="0">
              <a:buNone/>
            </a:pPr>
            <a:r>
              <a:rPr lang="en-US" sz="2800" dirty="0" smtClean="0">
                <a:solidFill>
                  <a:schemeClr val="bg1"/>
                </a:solidFill>
              </a:rPr>
              <a:t>Requires that professionals such as teachers, doctors, nurses, or child daycare workers must make a verbal report within 48 hours. Failure to report suspected child abuse or neglect is a misdemeanor punishable by imprisonment of up to 180 days and/or a fine of up to $2,000</a:t>
            </a:r>
            <a:r>
              <a:rPr lang="en-US" dirty="0" smtClean="0"/>
              <a:t>.</a:t>
            </a:r>
            <a:endParaRPr lang="en-US" dirty="0"/>
          </a:p>
        </p:txBody>
      </p:sp>
    </p:spTree>
    <p:extLst>
      <p:ext uri="{BB962C8B-B14F-4D97-AF65-F5344CB8AC3E}">
        <p14:creationId xmlns:p14="http://schemas.microsoft.com/office/powerpoint/2010/main" val="2262541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rPr>
              <a:t>What Information do you need to make report?</a:t>
            </a:r>
            <a:endParaRPr lang="en-US" b="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Child’s Identity: name, address, age and location</a:t>
            </a:r>
          </a:p>
          <a:p>
            <a:r>
              <a:rPr lang="en-US" b="1" dirty="0" smtClean="0">
                <a:solidFill>
                  <a:schemeClr val="bg1"/>
                </a:solidFill>
              </a:rPr>
              <a:t>Name and address of the child’s parent, guardian, or person with custody</a:t>
            </a:r>
          </a:p>
          <a:p>
            <a:r>
              <a:rPr lang="en-US" b="1" dirty="0" smtClean="0">
                <a:solidFill>
                  <a:schemeClr val="bg1"/>
                </a:solidFill>
              </a:rPr>
              <a:t>Date, nature and extent of abuse or neglect</a:t>
            </a:r>
          </a:p>
          <a:p>
            <a:r>
              <a:rPr lang="en-US" b="1" dirty="0" smtClean="0">
                <a:solidFill>
                  <a:schemeClr val="bg1"/>
                </a:solidFill>
              </a:rPr>
              <a:t>The identity of the person(s) suspected of abusing or neglecting the child</a:t>
            </a:r>
          </a:p>
          <a:p>
            <a:r>
              <a:rPr lang="en-US" b="1" dirty="0" smtClean="0">
                <a:solidFill>
                  <a:schemeClr val="bg1"/>
                </a:solidFill>
              </a:rPr>
              <a:t>Any other information helpful in determining the cause of the child’s injury/neglect</a:t>
            </a:r>
          </a:p>
          <a:p>
            <a:endParaRPr lang="en-US" dirty="0"/>
          </a:p>
        </p:txBody>
      </p:sp>
    </p:spTree>
    <p:extLst>
      <p:ext uri="{BB962C8B-B14F-4D97-AF65-F5344CB8AC3E}">
        <p14:creationId xmlns:p14="http://schemas.microsoft.com/office/powerpoint/2010/main" val="1770025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What happens when you make the report?</a:t>
            </a:r>
            <a:endParaRPr lang="en-US"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rPr>
              <a:t>Your report will be screened to see if enough information exists to conduct an investigation</a:t>
            </a:r>
          </a:p>
          <a:p>
            <a:r>
              <a:rPr lang="en-US" dirty="0" smtClean="0">
                <a:solidFill>
                  <a:schemeClr val="bg1"/>
                </a:solidFill>
              </a:rPr>
              <a:t>Investigators respond within a particular time period</a:t>
            </a:r>
          </a:p>
          <a:p>
            <a:r>
              <a:rPr lang="en-US" dirty="0" smtClean="0">
                <a:solidFill>
                  <a:schemeClr val="bg1"/>
                </a:solidFill>
              </a:rPr>
              <a:t>Investigators may speak with the child, parent, and other people in contact with the child</a:t>
            </a:r>
          </a:p>
          <a:p>
            <a:r>
              <a:rPr lang="en-US" dirty="0" smtClean="0">
                <a:solidFill>
                  <a:schemeClr val="bg1"/>
                </a:solidFill>
              </a:rPr>
              <a:t>Their purpose is to determine if abuse/neglect has occurred and if it may happen again</a:t>
            </a:r>
          </a:p>
          <a:p>
            <a:r>
              <a:rPr lang="en-US" dirty="0" smtClean="0">
                <a:solidFill>
                  <a:schemeClr val="bg1"/>
                </a:solidFill>
              </a:rPr>
              <a:t>If they find no abuse/neglect the case is closed</a:t>
            </a:r>
          </a:p>
          <a:p>
            <a:r>
              <a:rPr lang="en-US" dirty="0" smtClean="0">
                <a:solidFill>
                  <a:schemeClr val="bg1"/>
                </a:solidFill>
              </a:rPr>
              <a:t>If the investigator feels the child is at risk of harm the family may be referred for services to reduce the risk of harm and develop a safety plan</a:t>
            </a:r>
          </a:p>
          <a:p>
            <a:r>
              <a:rPr lang="en-US" dirty="0" smtClean="0">
                <a:solidFill>
                  <a:schemeClr val="bg1"/>
                </a:solidFill>
              </a:rPr>
              <a:t>If the investigator feels that there is high risk of harm to the child he/she may remove the child from the home to ensure safety </a:t>
            </a:r>
            <a:endParaRPr lang="en-US" dirty="0">
              <a:solidFill>
                <a:schemeClr val="bg1"/>
              </a:solidFill>
            </a:endParaRPr>
          </a:p>
        </p:txBody>
      </p:sp>
    </p:spTree>
    <p:extLst>
      <p:ext uri="{BB962C8B-B14F-4D97-AF65-F5344CB8AC3E}">
        <p14:creationId xmlns:p14="http://schemas.microsoft.com/office/powerpoint/2010/main" val="1852078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rPr>
              <a:t>Case Scenario for Reporting</a:t>
            </a:r>
            <a:endParaRPr lang="en-US" b="1"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8117" y="1853248"/>
            <a:ext cx="6593004" cy="4019518"/>
          </a:xfrm>
        </p:spPr>
      </p:pic>
    </p:spTree>
    <p:extLst>
      <p:ext uri="{BB962C8B-B14F-4D97-AF65-F5344CB8AC3E}">
        <p14:creationId xmlns:p14="http://schemas.microsoft.com/office/powerpoint/2010/main" val="3067499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bg1"/>
                </a:solidFill>
              </a:rPr>
              <a:t>Questions?</a:t>
            </a:r>
            <a:endParaRPr lang="en-US" sz="5400" dirty="0">
              <a:solidFill>
                <a:schemeClr val="bg1"/>
              </a:solidFill>
            </a:endParaRPr>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pPr marL="2743200" lvl="6" indent="0">
              <a:buNone/>
            </a:pPr>
            <a:endParaRPr lang="en-US" dirty="0" smtClean="0"/>
          </a:p>
          <a:p>
            <a:endParaRPr lang="en-US" dirty="0"/>
          </a:p>
          <a:p>
            <a:pPr algn="ctr"/>
            <a:endParaRPr lang="en-US" sz="4000" dirty="0" smtClean="0">
              <a:solidFill>
                <a:schemeClr val="bg1"/>
              </a:solidFill>
            </a:endParaRPr>
          </a:p>
          <a:p>
            <a:pPr algn="ctr"/>
            <a:endParaRPr lang="en-US" sz="4000" dirty="0">
              <a:solidFill>
                <a:schemeClr val="bg1"/>
              </a:solidFill>
            </a:endParaRPr>
          </a:p>
          <a:p>
            <a:pPr marL="0" indent="0" algn="ctr">
              <a:buNone/>
            </a:pPr>
            <a:r>
              <a:rPr lang="en-US" sz="4000" smtClean="0">
                <a:solidFill>
                  <a:schemeClr val="bg1"/>
                </a:solidFill>
              </a:rPr>
              <a:t>      Thank </a:t>
            </a:r>
            <a:r>
              <a:rPr lang="en-US" sz="4000" dirty="0" smtClean="0">
                <a:solidFill>
                  <a:schemeClr val="bg1"/>
                </a:solidFill>
              </a:rPr>
              <a:t>you</a:t>
            </a:r>
            <a:endParaRPr lang="en-US" sz="40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8737" y="2000250"/>
            <a:ext cx="1914525" cy="2857500"/>
          </a:xfrm>
          <a:prstGeom prst="rect">
            <a:avLst/>
          </a:prstGeom>
        </p:spPr>
      </p:pic>
    </p:spTree>
    <p:extLst>
      <p:ext uri="{BB962C8B-B14F-4D97-AF65-F5344CB8AC3E}">
        <p14:creationId xmlns:p14="http://schemas.microsoft.com/office/powerpoint/2010/main" val="302020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What is Child Abuse?</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The mistreatment of a child by an adult</a:t>
            </a:r>
          </a:p>
          <a:p>
            <a:r>
              <a:rPr lang="en-US" b="1" dirty="0" smtClean="0">
                <a:solidFill>
                  <a:schemeClr val="bg1"/>
                </a:solidFill>
              </a:rPr>
              <a:t>Physical abuse</a:t>
            </a:r>
            <a:r>
              <a:rPr lang="en-US" dirty="0" smtClean="0">
                <a:solidFill>
                  <a:schemeClr val="bg1"/>
                </a:solidFill>
              </a:rPr>
              <a:t> is a physical injury that results in substantial harm to the child, such as bruises, fractures, or death. It also can include a genuine threat of harm even if there is no visible injury. </a:t>
            </a:r>
          </a:p>
          <a:p>
            <a:r>
              <a:rPr lang="en-US" b="1" dirty="0" smtClean="0">
                <a:solidFill>
                  <a:schemeClr val="bg1"/>
                </a:solidFill>
              </a:rPr>
              <a:t>Sexual abuse</a:t>
            </a:r>
            <a:r>
              <a:rPr lang="en-US" dirty="0" smtClean="0">
                <a:solidFill>
                  <a:schemeClr val="bg1"/>
                </a:solidFill>
              </a:rPr>
              <a:t> is sexual conduct harmful to a child's mental, emotional, or physical welfare. This includes fondling a child's genitals, penetration, indecent exposure, and exploitation through producing pornography.</a:t>
            </a:r>
          </a:p>
          <a:p>
            <a:r>
              <a:rPr lang="en-US" b="1" dirty="0" smtClean="0">
                <a:solidFill>
                  <a:schemeClr val="bg1"/>
                </a:solidFill>
              </a:rPr>
              <a:t>Emotional abuse</a:t>
            </a:r>
            <a:r>
              <a:rPr lang="en-US" dirty="0" smtClean="0">
                <a:solidFill>
                  <a:schemeClr val="bg1"/>
                </a:solidFill>
              </a:rPr>
              <a:t> is an action that results in a marked impact on a child's growth, development, or psychological functioning. Emotional abuse includes extreme forms of punishment such as confining a child in a dark closet, habitual scapegoating, or belittling to the point that it results in noticeable effects on the child's daily functioning. </a:t>
            </a:r>
          </a:p>
          <a:p>
            <a:r>
              <a:rPr lang="en-US" b="1" dirty="0" smtClean="0">
                <a:solidFill>
                  <a:schemeClr val="bg1"/>
                </a:solidFill>
              </a:rPr>
              <a:t>Labor trafficking</a:t>
            </a:r>
            <a:r>
              <a:rPr lang="en-US" dirty="0" smtClean="0">
                <a:solidFill>
                  <a:schemeClr val="bg1"/>
                </a:solidFill>
              </a:rPr>
              <a:t> means to knowingly use a child for labor or services by force, fraud, or coercion. This includes obtaining the child for personal use OR providing the child to others. It involves the exchange of monetary or nonmonetary benefits, including the child's services. Labor or services involving sexual conduct is sex trafficking. </a:t>
            </a:r>
          </a:p>
          <a:p>
            <a:r>
              <a:rPr lang="en-US" b="1" dirty="0" smtClean="0">
                <a:solidFill>
                  <a:schemeClr val="bg1"/>
                </a:solidFill>
              </a:rPr>
              <a:t>Sex trafficking</a:t>
            </a:r>
            <a:r>
              <a:rPr lang="en-US" dirty="0" smtClean="0">
                <a:solidFill>
                  <a:schemeClr val="bg1"/>
                </a:solidFill>
              </a:rPr>
              <a:t> means to knowingly use a child for illegal sexual conduct. This includes obtaining the child for personal use OR providing the child to others. It involves the exchange of monetary or nonmonetary benefits, including the child's services. Sex trafficking occurs even if the child seems complicit or does not believe he or she is a victim. Prostitution is a form of sex trafficking.</a:t>
            </a:r>
          </a:p>
          <a:p>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750195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What is Child Abuse?</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effectLst/>
              </a:rPr>
              <a:t>Physical injury or the genuine threat of substantial harm can come from actions such as hitting, kicking, biting, shaking, choking, or any other violent act against a child. This definition does not include an accident or reasonable discipline that does not expose the child to a substantial risk of harm. </a:t>
            </a:r>
          </a:p>
          <a:p>
            <a:r>
              <a:rPr lang="en-US" dirty="0" smtClean="0">
                <a:solidFill>
                  <a:schemeClr val="bg1"/>
                </a:solidFill>
                <a:effectLst/>
              </a:rPr>
              <a:t>An individual can also commit abuse under </a:t>
            </a:r>
            <a:r>
              <a:rPr lang="en-US" dirty="0" smtClean="0">
                <a:solidFill>
                  <a:schemeClr val="bg1"/>
                </a:solidFill>
                <a:effectLst/>
                <a:hlinkClick r:id="rId2"/>
              </a:rPr>
              <a:t>The Texas </a:t>
            </a:r>
            <a:r>
              <a:rPr lang="en-US" smtClean="0">
                <a:solidFill>
                  <a:schemeClr val="bg1"/>
                </a:solidFill>
                <a:effectLst/>
                <a:hlinkClick r:id="rId2"/>
              </a:rPr>
              <a:t>Family Code </a:t>
            </a:r>
            <a:r>
              <a:rPr lang="en-US" i="1" smtClean="0">
                <a:solidFill>
                  <a:schemeClr val="bg1"/>
                </a:solidFill>
                <a:effectLst/>
                <a:hlinkClick r:id="rId2"/>
              </a:rPr>
              <a:t>External </a:t>
            </a:r>
            <a:r>
              <a:rPr lang="en-US" i="1" dirty="0" smtClean="0">
                <a:solidFill>
                  <a:schemeClr val="bg1"/>
                </a:solidFill>
                <a:effectLst/>
                <a:hlinkClick r:id="rId2"/>
              </a:rPr>
              <a:t>Link</a:t>
            </a:r>
            <a:r>
              <a:rPr lang="en-US" dirty="0" smtClean="0">
                <a:solidFill>
                  <a:schemeClr val="bg1"/>
                </a:solidFill>
                <a:effectLst/>
              </a:rPr>
              <a:t> by: </a:t>
            </a:r>
          </a:p>
          <a:p>
            <a:r>
              <a:rPr lang="en-US" dirty="0" smtClean="0">
                <a:solidFill>
                  <a:schemeClr val="bg1"/>
                </a:solidFill>
                <a:effectLst/>
              </a:rPr>
              <a:t>Causing or permitting a child to be in a situation in which he or she sustains a mental or emotional injury </a:t>
            </a:r>
          </a:p>
          <a:p>
            <a:r>
              <a:rPr lang="en-US" dirty="0" smtClean="0">
                <a:solidFill>
                  <a:schemeClr val="bg1"/>
                </a:solidFill>
                <a:effectLst/>
              </a:rPr>
              <a:t>Failing to make a reasonable effort to prevent physical or sexual conduct that is harmful to a child </a:t>
            </a:r>
          </a:p>
          <a:p>
            <a:r>
              <a:rPr lang="en-US" dirty="0" smtClean="0">
                <a:solidFill>
                  <a:schemeClr val="bg1"/>
                </a:solidFill>
                <a:effectLst/>
              </a:rPr>
              <a:t>Compelling or encouraging a child to engage in sexual conduct </a:t>
            </a:r>
          </a:p>
          <a:p>
            <a:r>
              <a:rPr lang="en-US" dirty="0" smtClean="0">
                <a:solidFill>
                  <a:schemeClr val="bg1"/>
                </a:solidFill>
                <a:effectLst/>
              </a:rPr>
              <a:t>Using a controlled substance in a manner or to the extent that it results in physical, mental or emotional injury to a child </a:t>
            </a:r>
          </a:p>
          <a:p>
            <a:r>
              <a:rPr lang="en-US" dirty="0" smtClean="0">
                <a:solidFill>
                  <a:schemeClr val="bg1"/>
                </a:solidFill>
                <a:effectLst/>
              </a:rPr>
              <a:t>Causing, permitting, or encouraging a child to use a controlled substance </a:t>
            </a:r>
            <a:endParaRPr lang="en-US" dirty="0">
              <a:solidFill>
                <a:schemeClr val="bg1"/>
              </a:solidFill>
              <a:effectLst/>
            </a:endParaRPr>
          </a:p>
        </p:txBody>
      </p:sp>
    </p:spTree>
    <p:extLst>
      <p:ext uri="{BB962C8B-B14F-4D97-AF65-F5344CB8AC3E}">
        <p14:creationId xmlns:p14="http://schemas.microsoft.com/office/powerpoint/2010/main" val="262978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Scope of the problem</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 impact of abuse is far greater than its immediate visible effects</a:t>
            </a:r>
          </a:p>
          <a:p>
            <a:r>
              <a:rPr lang="en-US" dirty="0" smtClean="0">
                <a:solidFill>
                  <a:schemeClr val="bg1"/>
                </a:solidFill>
              </a:rPr>
              <a:t>Abuse and neglect are associated with short and long term consequences that may include brain damage, developmental delays, learning disorders, problems forming relationships, aggressive behavior and depression</a:t>
            </a:r>
          </a:p>
          <a:p>
            <a:endParaRPr lang="en-US" dirty="0">
              <a:solidFill>
                <a:schemeClr val="bg1"/>
              </a:solidFill>
            </a:endParaRPr>
          </a:p>
          <a:p>
            <a:pPr marL="0" indent="0">
              <a:buNone/>
            </a:pPr>
            <a:r>
              <a:rPr lang="en-US" dirty="0" smtClean="0">
                <a:solidFill>
                  <a:schemeClr val="bg1"/>
                </a:solidFill>
              </a:rPr>
              <a:t>            </a:t>
            </a:r>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3353" y="3781559"/>
            <a:ext cx="2476500" cy="2857500"/>
          </a:xfrm>
          <a:prstGeom prst="rect">
            <a:avLst/>
          </a:prstGeom>
        </p:spPr>
      </p:pic>
    </p:spTree>
    <p:extLst>
      <p:ext uri="{BB962C8B-B14F-4D97-AF65-F5344CB8AC3E}">
        <p14:creationId xmlns:p14="http://schemas.microsoft.com/office/powerpoint/2010/main" val="82170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591" y="452718"/>
            <a:ext cx="9404723" cy="1400530"/>
          </a:xfrm>
        </p:spPr>
        <p:txBody>
          <a:bodyPr>
            <a:noAutofit/>
          </a:bodyPr>
          <a:lstStyle/>
          <a:p>
            <a:r>
              <a:rPr lang="en-US" sz="3200" dirty="0" smtClean="0">
                <a:solidFill>
                  <a:schemeClr val="bg1"/>
                </a:solidFill>
              </a:rPr>
              <a:t>Survivors of child abuse and neglect may be at greater risk for problems later in life such as:</a:t>
            </a:r>
            <a:br>
              <a:rPr lang="en-US" sz="3200" dirty="0" smtClean="0">
                <a:solidFill>
                  <a:schemeClr val="bg1"/>
                </a:solidFill>
              </a:rPr>
            </a:br>
            <a:endParaRPr lang="en-US" sz="3200"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 low academic achievement</a:t>
            </a:r>
          </a:p>
          <a:p>
            <a:r>
              <a:rPr lang="en-US" dirty="0" smtClean="0">
                <a:solidFill>
                  <a:schemeClr val="bg1"/>
                </a:solidFill>
              </a:rPr>
              <a:t>b. drug use</a:t>
            </a:r>
          </a:p>
          <a:p>
            <a:r>
              <a:rPr lang="en-US" dirty="0" smtClean="0">
                <a:solidFill>
                  <a:schemeClr val="bg1"/>
                </a:solidFill>
              </a:rPr>
              <a:t>c. teen pregnancy</a:t>
            </a:r>
          </a:p>
          <a:p>
            <a:r>
              <a:rPr lang="en-US" dirty="0" smtClean="0">
                <a:solidFill>
                  <a:schemeClr val="bg1"/>
                </a:solidFill>
              </a:rPr>
              <a:t>d. criminal behavior</a:t>
            </a:r>
          </a:p>
          <a:p>
            <a:pPr marL="0" indent="0">
              <a:buNone/>
            </a:pPr>
            <a:r>
              <a:rPr lang="en-US" dirty="0" smtClean="0">
                <a:solidFill>
                  <a:schemeClr val="bg1"/>
                </a:solidFill>
              </a:rPr>
              <a:t>These behavior not only affect the child and family, but society as a whole.</a:t>
            </a:r>
          </a:p>
          <a:p>
            <a:pPr marL="0" indent="0">
              <a:buNone/>
            </a:pPr>
            <a:endParaRPr lang="en-US" dirty="0">
              <a:solidFill>
                <a:schemeClr val="bg1"/>
              </a:solidFill>
            </a:endParaRPr>
          </a:p>
          <a:p>
            <a:pPr marL="0" indent="0">
              <a:buNone/>
            </a:pPr>
            <a:r>
              <a:rPr lang="en-US" dirty="0" smtClean="0">
                <a:solidFill>
                  <a:schemeClr val="bg1"/>
                </a:solidFill>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2253" y="4150658"/>
            <a:ext cx="2857500" cy="2219325"/>
          </a:xfrm>
          <a:prstGeom prst="rect">
            <a:avLst/>
          </a:prstGeom>
        </p:spPr>
      </p:pic>
    </p:spTree>
    <p:extLst>
      <p:ext uri="{BB962C8B-B14F-4D97-AF65-F5344CB8AC3E}">
        <p14:creationId xmlns:p14="http://schemas.microsoft.com/office/powerpoint/2010/main" val="2404623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Fatalities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Each day in the United States more than 3 children die as a result of child abuse in the home</a:t>
            </a:r>
          </a:p>
          <a:p>
            <a:r>
              <a:rPr lang="en-US" dirty="0" smtClean="0">
                <a:solidFill>
                  <a:schemeClr val="bg1"/>
                </a:solidFill>
              </a:rPr>
              <a:t>Most children that die are younger than 6 years of age</a:t>
            </a:r>
          </a:p>
          <a:p>
            <a:r>
              <a:rPr lang="en-US" dirty="0" smtClean="0">
                <a:solidFill>
                  <a:schemeClr val="bg1"/>
                </a:solidFill>
              </a:rPr>
              <a:t>More children (age four and younger) die from child abuse and neglect than any other single, leading cause of death for infants and young children.</a:t>
            </a:r>
          </a:p>
          <a:p>
            <a:pPr marL="0" indent="0">
              <a:buNone/>
            </a:pPr>
            <a:r>
              <a:rPr lang="en-US" dirty="0" smtClean="0">
                <a:solidFill>
                  <a:schemeClr val="bg1"/>
                </a:solidFill>
              </a:rPr>
              <a:t>										</a:t>
            </a:r>
          </a:p>
          <a:p>
            <a:pPr marL="0" indent="0">
              <a:buNone/>
            </a:pPr>
            <a:r>
              <a:rPr lang="en-US" dirty="0">
                <a:solidFill>
                  <a:schemeClr val="bg1"/>
                </a:solidFill>
              </a:rPr>
              <a:t>	</a:t>
            </a:r>
            <a:r>
              <a:rPr lang="en-US" dirty="0" smtClean="0">
                <a:solidFill>
                  <a:schemeClr val="bg1"/>
                </a:solidFill>
              </a:rPr>
              <a:t>									</a:t>
            </a:r>
            <a:endParaRPr lang="en-US"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8010" y="3905249"/>
            <a:ext cx="2857500" cy="2343150"/>
          </a:xfrm>
          <a:prstGeom prst="rect">
            <a:avLst/>
          </a:prstGeom>
        </p:spPr>
      </p:pic>
    </p:spTree>
    <p:extLst>
      <p:ext uri="{BB962C8B-B14F-4D97-AF65-F5344CB8AC3E}">
        <p14:creationId xmlns:p14="http://schemas.microsoft.com/office/powerpoint/2010/main" val="348582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Statistics</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sz="2400" dirty="0" smtClean="0">
                <a:solidFill>
                  <a:schemeClr val="bg1"/>
                </a:solidFill>
              </a:rPr>
              <a:t>By age 18, 1 in 4 girls and 1in 6 boys have been sexually abused</a:t>
            </a:r>
          </a:p>
          <a:p>
            <a:r>
              <a:rPr lang="en-US" sz="2400" dirty="0" smtClean="0">
                <a:solidFill>
                  <a:schemeClr val="bg1"/>
                </a:solidFill>
              </a:rPr>
              <a:t>It is estimated that 100,000- 500,000 children are sexually abused each year</a:t>
            </a:r>
          </a:p>
          <a:p>
            <a:r>
              <a:rPr lang="en-US" sz="2400" dirty="0" smtClean="0">
                <a:solidFill>
                  <a:schemeClr val="bg1"/>
                </a:solidFill>
              </a:rPr>
              <a:t>85% of sexual assaults on children are committed by someone the child knows and usually trusts</a:t>
            </a:r>
          </a:p>
          <a:p>
            <a:r>
              <a:rPr lang="en-US" sz="2400" dirty="0" smtClean="0">
                <a:solidFill>
                  <a:schemeClr val="bg1"/>
                </a:solidFill>
              </a:rPr>
              <a:t>Child abuse knows no boundaries. It happens in every class, race, ethnic group, educational and economic group. No family is immune.</a:t>
            </a:r>
          </a:p>
          <a:p>
            <a:r>
              <a:rPr lang="en-US" sz="2400" dirty="0" smtClean="0">
                <a:solidFill>
                  <a:schemeClr val="bg1"/>
                </a:solidFill>
              </a:rPr>
              <a:t>A report of child abuse is made, on average, every 10 seconds.</a:t>
            </a:r>
          </a:p>
          <a:p>
            <a:r>
              <a:rPr lang="en-US" sz="2400" dirty="0" smtClean="0">
                <a:solidFill>
                  <a:schemeClr val="bg1"/>
                </a:solidFill>
              </a:rPr>
              <a:t>Girls are sexually abused 4x’s more often than boys, while boys are a greater risk of emotional neglect and serious injury</a:t>
            </a:r>
          </a:p>
          <a:p>
            <a:r>
              <a:rPr lang="en-US" sz="2400" dirty="0" smtClean="0">
                <a:solidFill>
                  <a:schemeClr val="bg1"/>
                </a:solidFill>
              </a:rPr>
              <a:t>Women sexually abused before age 18 have lower levels of interpersonal function and social adjustment as adults and are less likely to form trusting relationships. </a:t>
            </a:r>
            <a:endParaRPr lang="en-US" sz="2400" dirty="0">
              <a:solidFill>
                <a:schemeClr val="bg1"/>
              </a:solidFill>
            </a:endParaRPr>
          </a:p>
        </p:txBody>
      </p:sp>
    </p:spTree>
    <p:extLst>
      <p:ext uri="{BB962C8B-B14F-4D97-AF65-F5344CB8AC3E}">
        <p14:creationId xmlns:p14="http://schemas.microsoft.com/office/powerpoint/2010/main" val="4243379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313</TotalTime>
  <Words>2094</Words>
  <Application>Microsoft Office PowerPoint</Application>
  <PresentationFormat>Custom</PresentationFormat>
  <Paragraphs>279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Ion</vt:lpstr>
      <vt:lpstr>WELCOME </vt:lpstr>
      <vt:lpstr>How Do I know? What Do I Do?: Recognizing Signs of Child Abuse</vt:lpstr>
      <vt:lpstr>Child Abuse/Neglect</vt:lpstr>
      <vt:lpstr>What is Child Abuse?</vt:lpstr>
      <vt:lpstr>What is Child Abuse?</vt:lpstr>
      <vt:lpstr>Scope of the problem</vt:lpstr>
      <vt:lpstr>Survivors of child abuse and neglect may be at greater risk for problems later in life such as: </vt:lpstr>
      <vt:lpstr>Fatalities</vt:lpstr>
      <vt:lpstr>Statistics</vt:lpstr>
      <vt:lpstr>Who is likely to be abused?</vt:lpstr>
      <vt:lpstr>Types of Child Abuse</vt:lpstr>
      <vt:lpstr>Physical Abuse</vt:lpstr>
      <vt:lpstr>Examples of Physical Abuse</vt:lpstr>
      <vt:lpstr>                      Emotional Abuse Definition: Parental behavior such as rejecting terrorizing, ignoring, or isolating a child</vt:lpstr>
      <vt:lpstr>Examples of emotional Abuse</vt:lpstr>
      <vt:lpstr>                                          Neglect Defined as: Failure of a parent or caretaker to provide needed, age appropriate care including food, clothing, shelter, protection from harm, hygiene, and medical care.</vt:lpstr>
      <vt:lpstr>                          Sexual Abuse Defined as: any inappropriate sexual exposure or touch by an adult to a child or another child to a younger child</vt:lpstr>
      <vt:lpstr>Examples of sexual abuse</vt:lpstr>
      <vt:lpstr>        Characteristics of Potentially            Abusive Neglectful Adults</vt:lpstr>
      <vt:lpstr>Influence of Substance Use </vt:lpstr>
      <vt:lpstr>Who abuses Children? Where does it happen?</vt:lpstr>
      <vt:lpstr>Three Major Components of Child Abuse</vt:lpstr>
      <vt:lpstr>Stressors Associated</vt:lpstr>
      <vt:lpstr>Prevention tips to share with parent</vt:lpstr>
      <vt:lpstr>5 R’s of Child Abuse</vt:lpstr>
      <vt:lpstr>What you need to consider…</vt:lpstr>
      <vt:lpstr>How can you tell abuse/accidents? Location of Injury</vt:lpstr>
      <vt:lpstr>How can you tell abuse/accidents? </vt:lpstr>
      <vt:lpstr>Reporting Requirement</vt:lpstr>
      <vt:lpstr>How do you report suspected abuse/neglect?</vt:lpstr>
      <vt:lpstr>Failure to Report Texas Family Code,Chapter 261, 261, 101</vt:lpstr>
      <vt:lpstr>What Information do you need to make report?</vt:lpstr>
      <vt:lpstr>What happens when you make the report?</vt:lpstr>
      <vt:lpstr>Case Scenario for Reporting</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Nelda Rodriguez</dc:creator>
  <cp:lastModifiedBy>Nelda Rodriguez</cp:lastModifiedBy>
  <cp:revision>36</cp:revision>
  <cp:lastPrinted>2016-02-29T14:49:54Z</cp:lastPrinted>
  <dcterms:created xsi:type="dcterms:W3CDTF">2016-02-29T02:32:01Z</dcterms:created>
  <dcterms:modified xsi:type="dcterms:W3CDTF">2017-07-18T18:11:11Z</dcterms:modified>
</cp:coreProperties>
</file>